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5"/>
  </p:notesMasterIdLst>
  <p:sldIdLst>
    <p:sldId id="276" r:id="rId5"/>
    <p:sldId id="429" r:id="rId6"/>
    <p:sldId id="430" r:id="rId7"/>
    <p:sldId id="283" r:id="rId8"/>
    <p:sldId id="392" r:id="rId9"/>
    <p:sldId id="284" r:id="rId10"/>
    <p:sldId id="433" r:id="rId11"/>
    <p:sldId id="434" r:id="rId12"/>
    <p:sldId id="435" r:id="rId13"/>
    <p:sldId id="432" r:id="rId14"/>
    <p:sldId id="391" r:id="rId15"/>
    <p:sldId id="423" r:id="rId16"/>
    <p:sldId id="425" r:id="rId17"/>
    <p:sldId id="424" r:id="rId18"/>
    <p:sldId id="431" r:id="rId19"/>
    <p:sldId id="426" r:id="rId20"/>
    <p:sldId id="427" r:id="rId21"/>
    <p:sldId id="285" r:id="rId22"/>
    <p:sldId id="428" r:id="rId23"/>
    <p:sldId id="440" r:id="rId24"/>
    <p:sldId id="448" r:id="rId25"/>
    <p:sldId id="279" r:id="rId26"/>
    <p:sldId id="280" r:id="rId27"/>
    <p:sldId id="281" r:id="rId28"/>
    <p:sldId id="282" r:id="rId29"/>
    <p:sldId id="439" r:id="rId30"/>
    <p:sldId id="408" r:id="rId31"/>
    <p:sldId id="438" r:id="rId32"/>
    <p:sldId id="409" r:id="rId33"/>
    <p:sldId id="410" r:id="rId34"/>
    <p:sldId id="411" r:id="rId35"/>
    <p:sldId id="412" r:id="rId36"/>
    <p:sldId id="413" r:id="rId37"/>
    <p:sldId id="441" r:id="rId38"/>
    <p:sldId id="443" r:id="rId39"/>
    <p:sldId id="444" r:id="rId40"/>
    <p:sldId id="445" r:id="rId41"/>
    <p:sldId id="446" r:id="rId42"/>
    <p:sldId id="447" r:id="rId43"/>
    <p:sldId id="436" r:id="rId44"/>
  </p:sldIdLst>
  <p:sldSz cx="9144000" cy="5143500" type="screen16x9"/>
  <p:notesSz cx="6858000" cy="9144000"/>
  <p:embeddedFontLst>
    <p:embeddedFont>
      <p:font typeface="Open Sans" panose="020B0606030504020204" pitchFamily="34" charset="0"/>
      <p:regular r:id="rId46"/>
      <p:bold r:id="rId47"/>
      <p:italic r:id="rId48"/>
      <p:boldItalic r:id="rId49"/>
    </p:embeddedFont>
  </p:embeddedFont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1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2" autoAdjust="0"/>
    <p:restoredTop sz="93159" autoAdjust="0"/>
  </p:normalViewPr>
  <p:slideViewPr>
    <p:cSldViewPr>
      <p:cViewPr>
        <p:scale>
          <a:sx n="116" d="100"/>
          <a:sy n="116" d="100"/>
        </p:scale>
        <p:origin x="336" y="776"/>
      </p:cViewPr>
      <p:guideLst>
        <p:guide orient="horz" pos="1080"/>
        <p:guide pos="14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68ACC-B67A-4949-B02A-0E59D2041443}" type="datetimeFigureOut">
              <a:rPr lang="it-IT" smtClean="0"/>
              <a:t>09/10/25</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ECF60A-41C4-4B61-9D88-271D3505242D}" type="slidenum">
              <a:rPr lang="it-IT" smtClean="0"/>
              <a:t>‹#›</a:t>
            </a:fld>
            <a:endParaRPr lang="it-IT"/>
          </a:p>
        </p:txBody>
      </p:sp>
    </p:spTree>
    <p:extLst>
      <p:ext uri="{BB962C8B-B14F-4D97-AF65-F5344CB8AC3E}">
        <p14:creationId xmlns:p14="http://schemas.microsoft.com/office/powerpoint/2010/main" val="1781602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sv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6.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4EC591F8-4686-3257-EA4A-77D63C5795D5}"/>
              </a:ext>
            </a:extLst>
          </p:cNvPr>
          <p:cNvGrpSpPr/>
          <p:nvPr userDrawn="1"/>
        </p:nvGrpSpPr>
        <p:grpSpPr>
          <a:xfrm>
            <a:off x="0" y="0"/>
            <a:ext cx="9144000" cy="5143500"/>
            <a:chOff x="0" y="0"/>
            <a:chExt cx="6000926" cy="3375521"/>
          </a:xfrm>
        </p:grpSpPr>
        <p:sp>
          <p:nvSpPr>
            <p:cNvPr id="8" name="Freeform 3">
              <a:extLst>
                <a:ext uri="{FF2B5EF4-FFF2-40B4-BE49-F238E27FC236}">
                  <a16:creationId xmlns:a16="http://schemas.microsoft.com/office/drawing/2014/main" id="{507B4DF1-F2B2-BBBC-D51A-B761102DCE47}"/>
                </a:ext>
              </a:extLst>
            </p:cNvPr>
            <p:cNvSpPr/>
            <p:nvPr/>
          </p:nvSpPr>
          <p:spPr>
            <a:xfrm>
              <a:off x="0" y="0"/>
              <a:ext cx="6000926" cy="3375521"/>
            </a:xfrm>
            <a:custGeom>
              <a:avLst/>
              <a:gdLst/>
              <a:ahLst/>
              <a:cxnLst/>
              <a:rect l="l" t="t" r="r" b="b"/>
              <a:pathLst>
                <a:path w="6000926" h="3375521">
                  <a:moveTo>
                    <a:pt x="0" y="0"/>
                  </a:moveTo>
                  <a:lnTo>
                    <a:pt x="6000926" y="0"/>
                  </a:lnTo>
                  <a:lnTo>
                    <a:pt x="6000926" y="3375521"/>
                  </a:lnTo>
                  <a:lnTo>
                    <a:pt x="0" y="3375521"/>
                  </a:lnTo>
                  <a:close/>
                </a:path>
              </a:pathLst>
            </a:custGeom>
            <a:gradFill rotWithShape="1">
              <a:gsLst>
                <a:gs pos="0">
                  <a:srgbClr val="1D0E46">
                    <a:alpha val="100000"/>
                  </a:srgbClr>
                </a:gs>
                <a:gs pos="100000">
                  <a:srgbClr val="1E57A8">
                    <a:alpha val="100000"/>
                  </a:srgbClr>
                </a:gs>
              </a:gsLst>
              <a:lin ang="2700000"/>
            </a:gradFill>
          </p:spPr>
          <p:txBody>
            <a:bodyPr/>
            <a:lstStyle/>
            <a:p>
              <a:endParaRPr lang="it-IT" sz="450" dirty="0"/>
            </a:p>
          </p:txBody>
        </p:sp>
        <p:sp>
          <p:nvSpPr>
            <p:cNvPr id="9" name="TextBox 4">
              <a:extLst>
                <a:ext uri="{FF2B5EF4-FFF2-40B4-BE49-F238E27FC236}">
                  <a16:creationId xmlns:a16="http://schemas.microsoft.com/office/drawing/2014/main" id="{E860DC7A-8CB5-5911-6262-5C2991E23F5C}"/>
                </a:ext>
              </a:extLst>
            </p:cNvPr>
            <p:cNvSpPr txBox="1"/>
            <p:nvPr/>
          </p:nvSpPr>
          <p:spPr>
            <a:xfrm>
              <a:off x="0" y="-28575"/>
              <a:ext cx="6000926" cy="3404096"/>
            </a:xfrm>
            <a:prstGeom prst="rect">
              <a:avLst/>
            </a:prstGeom>
          </p:spPr>
          <p:txBody>
            <a:bodyPr lIns="40774" tIns="40774" rIns="40774" bIns="40774" rtlCol="0" anchor="ctr"/>
            <a:lstStyle/>
            <a:p>
              <a:pPr algn="ctr">
                <a:lnSpc>
                  <a:spcPts val="1068"/>
                </a:lnSpc>
                <a:spcBef>
                  <a:spcPct val="0"/>
                </a:spcBef>
              </a:pPr>
              <a:endParaRPr sz="450"/>
            </a:p>
          </p:txBody>
        </p:sp>
      </p:grpSp>
      <p:sp>
        <p:nvSpPr>
          <p:cNvPr id="10" name="Freeform 10">
            <a:extLst>
              <a:ext uri="{FF2B5EF4-FFF2-40B4-BE49-F238E27FC236}">
                <a16:creationId xmlns:a16="http://schemas.microsoft.com/office/drawing/2014/main" id="{97954498-0978-86F1-7ED6-AE08280F3A45}"/>
              </a:ext>
            </a:extLst>
          </p:cNvPr>
          <p:cNvSpPr/>
          <p:nvPr userDrawn="1"/>
        </p:nvSpPr>
        <p:spPr>
          <a:xfrm>
            <a:off x="445446" y="233215"/>
            <a:ext cx="2742986" cy="722891"/>
          </a:xfrm>
          <a:custGeom>
            <a:avLst/>
            <a:gdLst/>
            <a:ahLst/>
            <a:cxnLst/>
            <a:rect l="l" t="t" r="r" b="b"/>
            <a:pathLst>
              <a:path w="3222150" h="999971">
                <a:moveTo>
                  <a:pt x="0" y="0"/>
                </a:moveTo>
                <a:lnTo>
                  <a:pt x="3222150" y="0"/>
                </a:lnTo>
                <a:lnTo>
                  <a:pt x="3222150" y="999971"/>
                </a:lnTo>
                <a:lnTo>
                  <a:pt x="0" y="999971"/>
                </a:lnTo>
                <a:lnTo>
                  <a:pt x="0" y="0"/>
                </a:lnTo>
                <a:close/>
              </a:path>
            </a:pathLst>
          </a:custGeom>
          <a:blipFill>
            <a:blip r:embed="rId2"/>
            <a:stretch>
              <a:fillRect l="-167" t="-1" r="7389" b="4628"/>
            </a:stretch>
          </a:blipFill>
        </p:spPr>
        <p:txBody>
          <a:bodyPr/>
          <a:lstStyle/>
          <a:p>
            <a:endParaRPr lang="it-IT" sz="450"/>
          </a:p>
        </p:txBody>
      </p:sp>
      <p:sp>
        <p:nvSpPr>
          <p:cNvPr id="12" name="Freeform 12">
            <a:extLst>
              <a:ext uri="{FF2B5EF4-FFF2-40B4-BE49-F238E27FC236}">
                <a16:creationId xmlns:a16="http://schemas.microsoft.com/office/drawing/2014/main" id="{F338272F-100D-0023-B39D-9D6928DF6D09}"/>
              </a:ext>
            </a:extLst>
          </p:cNvPr>
          <p:cNvSpPr/>
          <p:nvPr/>
        </p:nvSpPr>
        <p:spPr>
          <a:xfrm>
            <a:off x="6884730" y="294668"/>
            <a:ext cx="778437" cy="501763"/>
          </a:xfrm>
          <a:custGeom>
            <a:avLst/>
            <a:gdLst/>
            <a:ahLst/>
            <a:cxnLst/>
            <a:rect l="l" t="t" r="r" b="b"/>
            <a:pathLst>
              <a:path w="1623623" h="1046552">
                <a:moveTo>
                  <a:pt x="0" y="0"/>
                </a:moveTo>
                <a:lnTo>
                  <a:pt x="1623623" y="0"/>
                </a:lnTo>
                <a:lnTo>
                  <a:pt x="1623623" y="1046552"/>
                </a:lnTo>
                <a:lnTo>
                  <a:pt x="0" y="1046552"/>
                </a:lnTo>
                <a:lnTo>
                  <a:pt x="0" y="0"/>
                </a:lnTo>
                <a:close/>
              </a:path>
            </a:pathLst>
          </a:custGeom>
          <a:blipFill>
            <a:blip r:embed="rId3"/>
            <a:stretch>
              <a:fillRect l="-7865" t="-15431" r="-12306" b="-18194"/>
            </a:stretch>
          </a:blipFill>
        </p:spPr>
        <p:txBody>
          <a:bodyPr/>
          <a:lstStyle/>
          <a:p>
            <a:endParaRPr lang="it-IT" sz="450"/>
          </a:p>
        </p:txBody>
      </p:sp>
      <p:sp>
        <p:nvSpPr>
          <p:cNvPr id="13" name="Freeform 13">
            <a:extLst>
              <a:ext uri="{FF2B5EF4-FFF2-40B4-BE49-F238E27FC236}">
                <a16:creationId xmlns:a16="http://schemas.microsoft.com/office/drawing/2014/main" id="{B2759D12-7E66-BEDE-4DCC-D7D499E73719}"/>
              </a:ext>
            </a:extLst>
          </p:cNvPr>
          <p:cNvSpPr/>
          <p:nvPr/>
        </p:nvSpPr>
        <p:spPr>
          <a:xfrm>
            <a:off x="8107283" y="134993"/>
            <a:ext cx="530243" cy="821113"/>
          </a:xfrm>
          <a:custGeom>
            <a:avLst/>
            <a:gdLst/>
            <a:ahLst/>
            <a:cxnLst/>
            <a:rect l="l" t="t" r="r" b="b"/>
            <a:pathLst>
              <a:path w="1105953" h="1712636">
                <a:moveTo>
                  <a:pt x="0" y="0"/>
                </a:moveTo>
                <a:lnTo>
                  <a:pt x="1105953" y="0"/>
                </a:lnTo>
                <a:lnTo>
                  <a:pt x="1105953" y="1712636"/>
                </a:lnTo>
                <a:lnTo>
                  <a:pt x="0" y="1712636"/>
                </a:lnTo>
                <a:lnTo>
                  <a:pt x="0" y="0"/>
                </a:lnTo>
                <a:close/>
              </a:path>
            </a:pathLst>
          </a:custGeom>
          <a:blipFill>
            <a:blip r:embed="rId4"/>
            <a:stretch>
              <a:fillRect/>
            </a:stretch>
          </a:blipFill>
        </p:spPr>
        <p:txBody>
          <a:bodyPr/>
          <a:lstStyle/>
          <a:p>
            <a:endParaRPr lang="it-IT" sz="450"/>
          </a:p>
        </p:txBody>
      </p:sp>
      <p:pic>
        <p:nvPicPr>
          <p:cNvPr id="16" name="Picture 17">
            <a:extLst>
              <a:ext uri="{FF2B5EF4-FFF2-40B4-BE49-F238E27FC236}">
                <a16:creationId xmlns:a16="http://schemas.microsoft.com/office/drawing/2014/main" id="{88AA0A2B-A7A9-EC9E-F936-DA545E48BCEB}"/>
              </a:ext>
            </a:extLst>
          </p:cNvPr>
          <p:cNvPicPr>
            <a:picLocks noChangeAspect="1"/>
          </p:cNvPicPr>
          <p:nvPr userDrawn="1"/>
        </p:nvPicPr>
        <p:blipFill>
          <a:blip r:embed="rId5"/>
          <a:stretch>
            <a:fillRect/>
          </a:stretch>
        </p:blipFill>
        <p:spPr>
          <a:xfrm>
            <a:off x="445446" y="4382796"/>
            <a:ext cx="1181265" cy="438211"/>
          </a:xfrm>
          <a:prstGeom prst="rect">
            <a:avLst/>
          </a:prstGeom>
        </p:spPr>
      </p:pic>
      <p:sp>
        <p:nvSpPr>
          <p:cNvPr id="18" name="Freeform 17"/>
          <p:cNvSpPr/>
          <p:nvPr userDrawn="1"/>
        </p:nvSpPr>
        <p:spPr>
          <a:xfrm>
            <a:off x="1272313" y="-727937"/>
            <a:ext cx="6599374" cy="6599374"/>
          </a:xfrm>
          <a:custGeom>
            <a:avLst/>
            <a:gdLst/>
            <a:ahLst/>
            <a:cxnLst/>
            <a:rect l="l" t="t" r="r" b="b"/>
            <a:pathLst>
              <a:path w="3862539" h="3862539">
                <a:moveTo>
                  <a:pt x="0" y="0"/>
                </a:moveTo>
                <a:lnTo>
                  <a:pt x="3862539" y="0"/>
                </a:lnTo>
                <a:lnTo>
                  <a:pt x="3862539" y="3862539"/>
                </a:lnTo>
                <a:lnTo>
                  <a:pt x="0" y="3862539"/>
                </a:lnTo>
                <a:lnTo>
                  <a:pt x="0" y="0"/>
                </a:lnTo>
                <a:close/>
              </a:path>
            </a:pathLst>
          </a:custGeom>
          <a:blipFill dpi="0" rotWithShape="1">
            <a:blip r:embed="rId6">
              <a:alphaModFix amt="5000"/>
              <a:extLst>
                <a:ext uri="{96DAC541-7B7A-43D3-8B79-37D633B846F1}">
                  <asvg:svgBlip xmlns:asvg="http://schemas.microsoft.com/office/drawing/2016/SVG/main" r:embed="rId7"/>
                </a:ext>
              </a:extLst>
            </a:blip>
            <a:srcRect/>
            <a:stretch>
              <a:fillRect/>
            </a:stretch>
          </a:blipFill>
        </p:spPr>
        <p:txBody>
          <a:bodyPr/>
          <a:lstStyle/>
          <a:p>
            <a:endParaRPr lang="it-IT" sz="450" dirty="0"/>
          </a:p>
        </p:txBody>
      </p:sp>
      <p:sp>
        <p:nvSpPr>
          <p:cNvPr id="19" name="Segnaposto testo 14">
            <a:extLst>
              <a:ext uri="{FF2B5EF4-FFF2-40B4-BE49-F238E27FC236}">
                <a16:creationId xmlns:a16="http://schemas.microsoft.com/office/drawing/2014/main" id="{29848BAE-2B78-97D7-872B-8A45147DB443}"/>
              </a:ext>
            </a:extLst>
          </p:cNvPr>
          <p:cNvSpPr>
            <a:spLocks noGrp="1"/>
          </p:cNvSpPr>
          <p:nvPr>
            <p:ph type="body" sz="quarter" idx="10" hasCustomPrompt="1"/>
          </p:nvPr>
        </p:nvSpPr>
        <p:spPr>
          <a:xfrm>
            <a:off x="506474" y="2089600"/>
            <a:ext cx="8180327" cy="615553"/>
          </a:xfrm>
          <a:prstGeom prst="rect">
            <a:avLst/>
          </a:prstGeom>
        </p:spPr>
        <p:txBody>
          <a:bodyPr wrap="square" lIns="0" tIns="0" rIns="0" bIns="0">
            <a:spAutoFit/>
          </a:bodyPr>
          <a:lstStyle>
            <a:lvl1pPr marL="0" indent="0">
              <a:buFontTx/>
              <a:buNone/>
              <a:defRPr sz="4000" b="1">
                <a:solidFill>
                  <a:schemeClr val="bg1"/>
                </a:solidFill>
                <a:latin typeface="Aptos" panose="020B0004020202020204" pitchFamily="34" charset="0"/>
              </a:defRPr>
            </a:lvl1pPr>
          </a:lstStyle>
          <a:p>
            <a:pPr lvl="0"/>
            <a:r>
              <a:rPr lang="it-IT" sz="4000" dirty="0">
                <a:latin typeface="Aptos" panose="020B0004020202020204" pitchFamily="34" charset="0"/>
              </a:rPr>
              <a:t>Title</a:t>
            </a:r>
            <a:endParaRPr lang="it-IT" dirty="0"/>
          </a:p>
        </p:txBody>
      </p:sp>
      <p:pic>
        <p:nvPicPr>
          <p:cNvPr id="23" name="Elemento grafico 22">
            <a:extLst>
              <a:ext uri="{FF2B5EF4-FFF2-40B4-BE49-F238E27FC236}">
                <a16:creationId xmlns:a16="http://schemas.microsoft.com/office/drawing/2014/main" id="{C0F58129-D2A7-6CEC-77AA-AB22378CB4BB}"/>
              </a:ext>
            </a:extLst>
          </p:cNvPr>
          <p:cNvPicPr>
            <a:picLocks noChangeAspect="1"/>
          </p:cNvPicPr>
          <p:nvPr userDrawn="1"/>
        </p:nvPicPr>
        <p:blipFill>
          <a:blip r:embed="rId8">
            <a:extLst>
              <a:ext uri="{96DAC541-7B7A-43D3-8B79-37D633B846F1}">
                <asvg:svgBlip xmlns:asvg="http://schemas.microsoft.com/office/drawing/2016/SVG/main" r:embed="rId9"/>
              </a:ext>
            </a:extLst>
          </a:blip>
          <a:srcRect r="34146" b="44108"/>
          <a:stretch>
            <a:fillRect/>
          </a:stretch>
        </p:blipFill>
        <p:spPr>
          <a:xfrm>
            <a:off x="7315200" y="3925104"/>
            <a:ext cx="1828800" cy="1218395"/>
          </a:xfrm>
          <a:prstGeom prst="rect">
            <a:avLst/>
          </a:prstGeom>
        </p:spPr>
      </p:pic>
      <p:sp>
        <p:nvSpPr>
          <p:cNvPr id="3" name="Segnaposto testo 2">
            <a:extLst>
              <a:ext uri="{FF2B5EF4-FFF2-40B4-BE49-F238E27FC236}">
                <a16:creationId xmlns:a16="http://schemas.microsoft.com/office/drawing/2014/main" id="{16EA665F-C4FE-7185-475E-B02724833777}"/>
              </a:ext>
            </a:extLst>
          </p:cNvPr>
          <p:cNvSpPr>
            <a:spLocks noGrp="1"/>
          </p:cNvSpPr>
          <p:nvPr>
            <p:ph type="body" sz="quarter" idx="11" hasCustomPrompt="1"/>
          </p:nvPr>
        </p:nvSpPr>
        <p:spPr>
          <a:xfrm>
            <a:off x="477690" y="3410152"/>
            <a:ext cx="2133600" cy="553998"/>
          </a:xfrm>
          <a:prstGeom prst="rect">
            <a:avLst/>
          </a:prstGeom>
        </p:spPr>
        <p:txBody>
          <a:bodyPr lIns="0" tIns="0" rIns="0" bIns="0">
            <a:spAutoFit/>
          </a:bodyPr>
          <a:lstStyle>
            <a:lvl1pPr marL="0" indent="0">
              <a:buFontTx/>
              <a:buNone/>
              <a:defRPr sz="1800">
                <a:solidFill>
                  <a:schemeClr val="bg1"/>
                </a:solidFill>
                <a:latin typeface="Aptos" panose="020B0004020202020204" pitchFamily="34" charset="0"/>
              </a:defRPr>
            </a:lvl1pPr>
          </a:lstStyle>
          <a:p>
            <a:pPr lvl="0"/>
            <a:r>
              <a:rPr lang="it-IT" dirty="0"/>
              <a:t>Trieste, Author,</a:t>
            </a:r>
            <a:br>
              <a:rPr lang="it-IT" dirty="0"/>
            </a:br>
            <a:r>
              <a:rPr lang="it-IT" dirty="0"/>
              <a:t>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a:prstGeom prst="rect">
            <a:avLst/>
          </a:prstGeo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5" y="136525"/>
            <a:ext cx="2555875" cy="2926557"/>
          </a:xfrm>
          <a:prstGeom prst="rect">
            <a:avLst/>
          </a:prstGeo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0" y="717550"/>
            <a:ext cx="1504157" cy="2345532"/>
          </a:xfrm>
          <a:prstGeom prst="rect">
            <a:avLst/>
          </a:prstGeo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6" name="Footer Placeholder 5"/>
          <p:cNvSpPr>
            <a:spLocks noGrp="1"/>
          </p:cNvSpPr>
          <p:nvPr>
            <p:ph type="ftr" sz="quarter" idx="11"/>
          </p:nvPr>
        </p:nvSpPr>
        <p:spPr>
          <a:xfrm>
            <a:off x="1562100" y="3178175"/>
            <a:ext cx="1447800" cy="182563"/>
          </a:xfrm>
          <a:prstGeom prst="rect">
            <a:avLst/>
          </a:prstGeom>
        </p:spPr>
        <p:txBody>
          <a:bodyPr/>
          <a:lstStyle/>
          <a:p>
            <a:endParaRPr lang="en-US"/>
          </a:p>
        </p:txBody>
      </p:sp>
      <p:sp>
        <p:nvSpPr>
          <p:cNvPr id="7" name="Slide Number Placeholder 6"/>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a:prstGeom prst="rect">
            <a:avLst/>
          </a:prstGeo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306388"/>
            <a:ext cx="2743200" cy="2057400"/>
          </a:xfrm>
          <a:prstGeom prst="rect">
            <a:avLst/>
          </a:prstGeo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a:prstGeom prst="rect">
            <a:avLst/>
          </a:prstGeom>
        </p:spPr>
        <p:txBody>
          <a:bodyPr/>
          <a:lstStyle>
            <a:lvl1pPr marL="0" indent="0">
              <a:buNone/>
              <a:defRPr sz="700"/>
            </a:lvl1pPr>
            <a:lvl2pPr marL="228600"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0" indent="0">
              <a:buNone/>
              <a:defRPr sz="450"/>
            </a:lvl9pPr>
          </a:lstStyle>
          <a:p>
            <a:pPr lvl="0"/>
            <a:r>
              <a:rPr lang="en-US"/>
              <a:t>Click to edit Master text styles</a:t>
            </a:r>
          </a:p>
        </p:txBody>
      </p:sp>
      <p:sp>
        <p:nvSpPr>
          <p:cNvPr id="5" name="Date Placeholder 4"/>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6" name="Footer Placeholder 5"/>
          <p:cNvSpPr>
            <a:spLocks noGrp="1"/>
          </p:cNvSpPr>
          <p:nvPr>
            <p:ph type="ftr" sz="quarter" idx="11"/>
          </p:nvPr>
        </p:nvSpPr>
        <p:spPr>
          <a:xfrm>
            <a:off x="1562100" y="3178175"/>
            <a:ext cx="1447800" cy="182563"/>
          </a:xfrm>
          <a:prstGeom prst="rect">
            <a:avLst/>
          </a:prstGeom>
        </p:spPr>
        <p:txBody>
          <a:bodyPr/>
          <a:lstStyle/>
          <a:p>
            <a:endParaRPr lang="en-US"/>
          </a:p>
        </p:txBody>
      </p:sp>
      <p:sp>
        <p:nvSpPr>
          <p:cNvPr id="7" name="Slide Number Placeholder 6"/>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37319"/>
            <a:ext cx="4114800" cy="5715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28600" y="800100"/>
            <a:ext cx="4114800" cy="226298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5" name="Footer Placeholder 4"/>
          <p:cNvSpPr>
            <a:spLocks noGrp="1"/>
          </p:cNvSpPr>
          <p:nvPr>
            <p:ph type="ftr" sz="quarter" idx="11"/>
          </p:nvPr>
        </p:nvSpPr>
        <p:spPr>
          <a:xfrm>
            <a:off x="1562100" y="3178175"/>
            <a:ext cx="1447800" cy="182563"/>
          </a:xfrm>
          <a:prstGeom prst="rect">
            <a:avLst/>
          </a:prstGeom>
        </p:spPr>
        <p:txBody>
          <a:bodyPr/>
          <a:lstStyle/>
          <a:p>
            <a:endParaRPr lang="en-US"/>
          </a:p>
        </p:txBody>
      </p:sp>
      <p:sp>
        <p:nvSpPr>
          <p:cNvPr id="6" name="Slide Number Placeholder 5"/>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37319"/>
            <a:ext cx="3009900" cy="29257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5" name="Footer Placeholder 4"/>
          <p:cNvSpPr>
            <a:spLocks noGrp="1"/>
          </p:cNvSpPr>
          <p:nvPr>
            <p:ph type="ftr" sz="quarter" idx="11"/>
          </p:nvPr>
        </p:nvSpPr>
        <p:spPr>
          <a:xfrm>
            <a:off x="1562100" y="3178175"/>
            <a:ext cx="1447800" cy="182563"/>
          </a:xfrm>
          <a:prstGeom prst="rect">
            <a:avLst/>
          </a:prstGeom>
        </p:spPr>
        <p:txBody>
          <a:bodyPr/>
          <a:lstStyle/>
          <a:p>
            <a:endParaRPr lang="en-US"/>
          </a:p>
        </p:txBody>
      </p:sp>
      <p:sp>
        <p:nvSpPr>
          <p:cNvPr id="6" name="Slide Number Placeholder 5"/>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13">
            <a:extLst>
              <a:ext uri="{FF2B5EF4-FFF2-40B4-BE49-F238E27FC236}">
                <a16:creationId xmlns:a16="http://schemas.microsoft.com/office/drawing/2014/main" id="{2D998515-1B4E-5148-AB9C-6840ADA245A7}"/>
              </a:ext>
            </a:extLst>
          </p:cNvPr>
          <p:cNvPicPr>
            <a:picLocks noChangeAspect="1"/>
          </p:cNvPicPr>
          <p:nvPr userDrawn="1"/>
        </p:nvPicPr>
        <p:blipFill rotWithShape="1">
          <a:blip r:embed="rId2">
            <a:duotone>
              <a:schemeClr val="bg2">
                <a:shade val="45000"/>
                <a:satMod val="135000"/>
              </a:schemeClr>
              <a:prstClr val="white"/>
            </a:duotone>
            <a:alphaModFix amt="30000"/>
            <a:extLst>
              <a:ext uri="{28A0092B-C50C-407E-A947-70E740481C1C}">
                <a14:useLocalDpi xmlns:a14="http://schemas.microsoft.com/office/drawing/2010/main" val="0"/>
              </a:ext>
            </a:extLst>
          </a:blip>
          <a:srcRect l="-44" t="12417" r="44" b="15299"/>
          <a:stretch/>
        </p:blipFill>
        <p:spPr>
          <a:xfrm>
            <a:off x="0" y="874626"/>
            <a:ext cx="9140007" cy="4268874"/>
          </a:xfrm>
          <a:prstGeom prst="rect">
            <a:avLst/>
          </a:prstGeom>
          <a:noFill/>
        </p:spPr>
      </p:pic>
      <p:sp>
        <p:nvSpPr>
          <p:cNvPr id="2" name="Segnaposto testo 14">
            <a:extLst>
              <a:ext uri="{FF2B5EF4-FFF2-40B4-BE49-F238E27FC236}">
                <a16:creationId xmlns:a16="http://schemas.microsoft.com/office/drawing/2014/main" id="{85EE2654-EF20-C4B6-E791-980527BAA6EC}"/>
              </a:ext>
            </a:extLst>
          </p:cNvPr>
          <p:cNvSpPr>
            <a:spLocks noGrp="1"/>
          </p:cNvSpPr>
          <p:nvPr>
            <p:ph type="body" sz="quarter" idx="11" hasCustomPrompt="1"/>
          </p:nvPr>
        </p:nvSpPr>
        <p:spPr>
          <a:xfrm>
            <a:off x="618174" y="4080988"/>
            <a:ext cx="7934325" cy="375774"/>
          </a:xfrm>
        </p:spPr>
        <p:txBody>
          <a:bodyPr>
            <a:noAutofit/>
          </a:bodyPr>
          <a:lstStyle>
            <a:lvl1pPr marL="0" indent="0">
              <a:buFontTx/>
              <a:buNone/>
              <a:defRPr sz="1050" b="0"/>
            </a:lvl1pPr>
            <a:lvl2pPr>
              <a:defRPr sz="3000"/>
            </a:lvl2pPr>
            <a:lvl3pPr>
              <a:defRPr sz="3000"/>
            </a:lvl3pPr>
            <a:lvl4pPr>
              <a:defRPr sz="3000"/>
            </a:lvl4pPr>
            <a:lvl5pPr>
              <a:defRPr sz="3000"/>
            </a:lvl5pPr>
          </a:lstStyle>
          <a:p>
            <a:pPr lvl="0"/>
            <a:r>
              <a:rPr lang="it-IT"/>
              <a:t>text</a:t>
            </a:r>
            <a:endParaRPr lang="en-US"/>
          </a:p>
        </p:txBody>
      </p:sp>
      <p:pic>
        <p:nvPicPr>
          <p:cNvPr id="4" name="Picture 3">
            <a:extLst>
              <a:ext uri="{FF2B5EF4-FFF2-40B4-BE49-F238E27FC236}">
                <a16:creationId xmlns:a16="http://schemas.microsoft.com/office/drawing/2014/main" id="{72B80DDE-5289-0951-D7CE-CC9296C3E05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72" t="12495" r="17781" b="14596"/>
          <a:stretch/>
        </p:blipFill>
        <p:spPr>
          <a:xfrm>
            <a:off x="0" y="1"/>
            <a:ext cx="9144000" cy="894604"/>
          </a:xfrm>
          <a:prstGeom prst="rect">
            <a:avLst/>
          </a:prstGeom>
        </p:spPr>
      </p:pic>
      <p:sp>
        <p:nvSpPr>
          <p:cNvPr id="3" name="Segnaposto testo 14">
            <a:extLst>
              <a:ext uri="{FF2B5EF4-FFF2-40B4-BE49-F238E27FC236}">
                <a16:creationId xmlns:a16="http://schemas.microsoft.com/office/drawing/2014/main" id="{8CE2D99B-81A0-AB42-833D-7DA05B178AF9}"/>
              </a:ext>
            </a:extLst>
          </p:cNvPr>
          <p:cNvSpPr>
            <a:spLocks noGrp="1"/>
          </p:cNvSpPr>
          <p:nvPr>
            <p:ph type="body" sz="quarter" idx="10" hasCustomPrompt="1"/>
          </p:nvPr>
        </p:nvSpPr>
        <p:spPr>
          <a:xfrm>
            <a:off x="618174" y="2855879"/>
            <a:ext cx="7934325" cy="538369"/>
          </a:xfrm>
        </p:spPr>
        <p:txBody>
          <a:bodyPr>
            <a:noAutofit/>
          </a:bodyPr>
          <a:lstStyle>
            <a:lvl1pPr marL="0" indent="0">
              <a:buFontTx/>
              <a:buNone/>
              <a:defRPr sz="3000" b="1"/>
            </a:lvl1pPr>
            <a:lvl2pPr>
              <a:defRPr sz="3000"/>
            </a:lvl2pPr>
            <a:lvl3pPr>
              <a:defRPr sz="3000"/>
            </a:lvl3pPr>
            <a:lvl4pPr>
              <a:defRPr sz="3000"/>
            </a:lvl4pPr>
            <a:lvl5pPr>
              <a:defRPr sz="3000"/>
            </a:lvl5pPr>
          </a:lstStyle>
          <a:p>
            <a:pPr lvl="0"/>
            <a:r>
              <a:rPr lang="it-IT"/>
              <a:t>Title</a:t>
            </a:r>
            <a:endParaRPr lang="en-US"/>
          </a:p>
        </p:txBody>
      </p:sp>
    </p:spTree>
    <p:extLst>
      <p:ext uri="{BB962C8B-B14F-4D97-AF65-F5344CB8AC3E}">
        <p14:creationId xmlns:p14="http://schemas.microsoft.com/office/powerpoint/2010/main" val="3491962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4EC591F8-4686-3257-EA4A-77D63C5795D5}"/>
              </a:ext>
            </a:extLst>
          </p:cNvPr>
          <p:cNvGrpSpPr/>
          <p:nvPr userDrawn="1"/>
        </p:nvGrpSpPr>
        <p:grpSpPr>
          <a:xfrm>
            <a:off x="0" y="0"/>
            <a:ext cx="9144000" cy="5143500"/>
            <a:chOff x="0" y="0"/>
            <a:chExt cx="6000926" cy="3375521"/>
          </a:xfrm>
        </p:grpSpPr>
        <p:sp>
          <p:nvSpPr>
            <p:cNvPr id="8" name="Freeform 3">
              <a:extLst>
                <a:ext uri="{FF2B5EF4-FFF2-40B4-BE49-F238E27FC236}">
                  <a16:creationId xmlns:a16="http://schemas.microsoft.com/office/drawing/2014/main" id="{507B4DF1-F2B2-BBBC-D51A-B761102DCE47}"/>
                </a:ext>
              </a:extLst>
            </p:cNvPr>
            <p:cNvSpPr/>
            <p:nvPr/>
          </p:nvSpPr>
          <p:spPr>
            <a:xfrm>
              <a:off x="0" y="0"/>
              <a:ext cx="6000926" cy="3375521"/>
            </a:xfrm>
            <a:custGeom>
              <a:avLst/>
              <a:gdLst/>
              <a:ahLst/>
              <a:cxnLst/>
              <a:rect l="l" t="t" r="r" b="b"/>
              <a:pathLst>
                <a:path w="6000926" h="3375521">
                  <a:moveTo>
                    <a:pt x="0" y="0"/>
                  </a:moveTo>
                  <a:lnTo>
                    <a:pt x="6000926" y="0"/>
                  </a:lnTo>
                  <a:lnTo>
                    <a:pt x="6000926" y="3375521"/>
                  </a:lnTo>
                  <a:lnTo>
                    <a:pt x="0" y="3375521"/>
                  </a:lnTo>
                  <a:close/>
                </a:path>
              </a:pathLst>
            </a:custGeom>
            <a:gradFill rotWithShape="1">
              <a:gsLst>
                <a:gs pos="0">
                  <a:srgbClr val="1D0E46">
                    <a:alpha val="100000"/>
                  </a:srgbClr>
                </a:gs>
                <a:gs pos="100000">
                  <a:srgbClr val="1E57A8">
                    <a:alpha val="100000"/>
                  </a:srgbClr>
                </a:gs>
              </a:gsLst>
              <a:lin ang="2700000"/>
            </a:gradFill>
          </p:spPr>
          <p:txBody>
            <a:bodyPr/>
            <a:lstStyle/>
            <a:p>
              <a:endParaRPr lang="it-IT" sz="450" dirty="0"/>
            </a:p>
          </p:txBody>
        </p:sp>
        <p:sp>
          <p:nvSpPr>
            <p:cNvPr id="9" name="TextBox 4">
              <a:extLst>
                <a:ext uri="{FF2B5EF4-FFF2-40B4-BE49-F238E27FC236}">
                  <a16:creationId xmlns:a16="http://schemas.microsoft.com/office/drawing/2014/main" id="{E860DC7A-8CB5-5911-6262-5C2991E23F5C}"/>
                </a:ext>
              </a:extLst>
            </p:cNvPr>
            <p:cNvSpPr txBox="1"/>
            <p:nvPr/>
          </p:nvSpPr>
          <p:spPr>
            <a:xfrm>
              <a:off x="0" y="-28575"/>
              <a:ext cx="6000926" cy="3404096"/>
            </a:xfrm>
            <a:prstGeom prst="rect">
              <a:avLst/>
            </a:prstGeom>
          </p:spPr>
          <p:txBody>
            <a:bodyPr lIns="40774" tIns="40774" rIns="40774" bIns="40774" rtlCol="0" anchor="ctr"/>
            <a:lstStyle/>
            <a:p>
              <a:pPr algn="ctr">
                <a:lnSpc>
                  <a:spcPts val="1068"/>
                </a:lnSpc>
                <a:spcBef>
                  <a:spcPct val="0"/>
                </a:spcBef>
              </a:pPr>
              <a:endParaRPr sz="450"/>
            </a:p>
          </p:txBody>
        </p:sp>
      </p:grpSp>
      <p:sp>
        <p:nvSpPr>
          <p:cNvPr id="19" name="Freeform 17">
            <a:extLst>
              <a:ext uri="{FF2B5EF4-FFF2-40B4-BE49-F238E27FC236}">
                <a16:creationId xmlns:a16="http://schemas.microsoft.com/office/drawing/2014/main" id="{6E350B0F-AB7E-4184-A0F7-DFF2FF4E193E}"/>
              </a:ext>
            </a:extLst>
          </p:cNvPr>
          <p:cNvSpPr/>
          <p:nvPr userDrawn="1"/>
        </p:nvSpPr>
        <p:spPr>
          <a:xfrm>
            <a:off x="1272313" y="-727937"/>
            <a:ext cx="6599374" cy="6599374"/>
          </a:xfrm>
          <a:custGeom>
            <a:avLst/>
            <a:gdLst/>
            <a:ahLst/>
            <a:cxnLst/>
            <a:rect l="l" t="t" r="r" b="b"/>
            <a:pathLst>
              <a:path w="3862539" h="3862539">
                <a:moveTo>
                  <a:pt x="0" y="0"/>
                </a:moveTo>
                <a:lnTo>
                  <a:pt x="3862539" y="0"/>
                </a:lnTo>
                <a:lnTo>
                  <a:pt x="3862539" y="3862539"/>
                </a:lnTo>
                <a:lnTo>
                  <a:pt x="0" y="3862539"/>
                </a:lnTo>
                <a:lnTo>
                  <a:pt x="0" y="0"/>
                </a:lnTo>
                <a:close/>
              </a:path>
            </a:pathLst>
          </a:custGeom>
          <a:blipFill dpi="0" rotWithShape="1">
            <a:blip r:embed="rId2">
              <a:alphaModFix amt="5000"/>
              <a:extLst>
                <a:ext uri="{96DAC541-7B7A-43D3-8B79-37D633B846F1}">
                  <asvg:svgBlip xmlns:asvg="http://schemas.microsoft.com/office/drawing/2016/SVG/main" r:embed="rId3"/>
                </a:ext>
              </a:extLst>
            </a:blip>
            <a:srcRect/>
            <a:stretch>
              <a:fillRect/>
            </a:stretch>
          </a:blipFill>
        </p:spPr>
        <p:txBody>
          <a:bodyPr/>
          <a:lstStyle/>
          <a:p>
            <a:endParaRPr lang="it-IT" sz="450" dirty="0"/>
          </a:p>
        </p:txBody>
      </p:sp>
      <p:pic>
        <p:nvPicPr>
          <p:cNvPr id="3" name="Picture 3">
            <a:extLst>
              <a:ext uri="{FF2B5EF4-FFF2-40B4-BE49-F238E27FC236}">
                <a16:creationId xmlns:a16="http://schemas.microsoft.com/office/drawing/2014/main" id="{01FC40BC-9004-DDF8-38AB-3A93A08ECA2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672" t="12495" r="17781" b="14596"/>
          <a:stretch/>
        </p:blipFill>
        <p:spPr>
          <a:xfrm>
            <a:off x="-3323" y="-2752"/>
            <a:ext cx="9147323" cy="894929"/>
          </a:xfrm>
          <a:prstGeom prst="rect">
            <a:avLst/>
          </a:prstGeom>
        </p:spPr>
      </p:pic>
      <p:sp>
        <p:nvSpPr>
          <p:cNvPr id="6" name="CasellaDiTesto 5">
            <a:extLst>
              <a:ext uri="{FF2B5EF4-FFF2-40B4-BE49-F238E27FC236}">
                <a16:creationId xmlns:a16="http://schemas.microsoft.com/office/drawing/2014/main" id="{865CBF87-39E6-7C20-D37A-A8DAE93FB84E}"/>
              </a:ext>
            </a:extLst>
          </p:cNvPr>
          <p:cNvSpPr txBox="1"/>
          <p:nvPr userDrawn="1"/>
        </p:nvSpPr>
        <p:spPr>
          <a:xfrm>
            <a:off x="482091" y="4251322"/>
            <a:ext cx="8204710" cy="738664"/>
          </a:xfrm>
          <a:prstGeom prst="rect">
            <a:avLst/>
          </a:prstGeom>
          <a:noFill/>
        </p:spPr>
        <p:txBody>
          <a:bodyPr wrap="square" lIns="0" tIns="0" rIns="0" bIns="0" rtlCol="0">
            <a:spAutoFit/>
          </a:bodyPr>
          <a:lstStyle/>
          <a:p>
            <a:r>
              <a:rPr lang="it-IT" sz="800" dirty="0" err="1">
                <a:solidFill>
                  <a:schemeClr val="bg1"/>
                </a:solidFill>
                <a:effectLst/>
                <a:latin typeface="Aptos" panose="020B0004020202020204" pitchFamily="34" charset="0"/>
              </a:rPr>
              <a:t>This</a:t>
            </a:r>
            <a:r>
              <a:rPr lang="it-IT" sz="800" dirty="0">
                <a:solidFill>
                  <a:schemeClr val="bg1"/>
                </a:solidFill>
                <a:effectLst/>
                <a:latin typeface="Aptos" panose="020B0004020202020204" pitchFamily="34" charset="0"/>
              </a:rPr>
              <a:t> Pilot training activity </a:t>
            </a:r>
            <a:r>
              <a:rPr lang="it-IT" sz="800" dirty="0" err="1">
                <a:solidFill>
                  <a:schemeClr val="bg1"/>
                </a:solidFill>
                <a:effectLst/>
                <a:latin typeface="Aptos" panose="020B0004020202020204" pitchFamily="34" charset="0"/>
              </a:rPr>
              <a:t>has</a:t>
            </a:r>
            <a:r>
              <a:rPr lang="it-IT" sz="800" dirty="0">
                <a:solidFill>
                  <a:schemeClr val="bg1"/>
                </a:solidFill>
                <a:effectLst/>
                <a:latin typeface="Aptos" panose="020B0004020202020204" pitchFamily="34" charset="0"/>
              </a:rPr>
              <a:t> </a:t>
            </a:r>
            <a:r>
              <a:rPr lang="it-IT" sz="800" dirty="0" err="1">
                <a:solidFill>
                  <a:schemeClr val="bg1"/>
                </a:solidFill>
                <a:effectLst/>
                <a:latin typeface="Aptos" panose="020B0004020202020204" pitchFamily="34" charset="0"/>
              </a:rPr>
              <a:t>been</a:t>
            </a:r>
            <a:r>
              <a:rPr lang="it-IT" sz="800" dirty="0">
                <a:solidFill>
                  <a:schemeClr val="bg1"/>
                </a:solidFill>
                <a:effectLst/>
                <a:latin typeface="Aptos" panose="020B0004020202020204" pitchFamily="34" charset="0"/>
              </a:rPr>
              <a:t> </a:t>
            </a:r>
            <a:r>
              <a:rPr lang="it-IT" sz="800" dirty="0" err="1">
                <a:solidFill>
                  <a:schemeClr val="bg1"/>
                </a:solidFill>
                <a:effectLst/>
                <a:latin typeface="Aptos" panose="020B0004020202020204" pitchFamily="34" charset="0"/>
              </a:rPr>
              <a:t>funded</a:t>
            </a:r>
            <a:r>
              <a:rPr lang="it-IT" sz="800" dirty="0">
                <a:solidFill>
                  <a:schemeClr val="bg1"/>
                </a:solidFill>
                <a:effectLst/>
                <a:latin typeface="Aptos" panose="020B0004020202020204" pitchFamily="34" charset="0"/>
              </a:rPr>
              <a:t> by the </a:t>
            </a:r>
            <a:r>
              <a:rPr lang="it-IT" sz="800" dirty="0" err="1">
                <a:solidFill>
                  <a:schemeClr val="bg1"/>
                </a:solidFill>
                <a:effectLst/>
                <a:latin typeface="Aptos" panose="020B0004020202020204" pitchFamily="34" charset="0"/>
              </a:rPr>
              <a:t>European</a:t>
            </a:r>
            <a:r>
              <a:rPr lang="it-IT" sz="800" dirty="0">
                <a:solidFill>
                  <a:schemeClr val="bg1"/>
                </a:solidFill>
                <a:effectLst/>
                <a:latin typeface="Aptos" panose="020B0004020202020204" pitchFamily="34" charset="0"/>
              </a:rPr>
              <a:t> Union – </a:t>
            </a:r>
            <a:r>
              <a:rPr lang="it-IT" sz="800" dirty="0" err="1">
                <a:solidFill>
                  <a:schemeClr val="bg1"/>
                </a:solidFill>
                <a:effectLst/>
                <a:latin typeface="Aptos" panose="020B0004020202020204" pitchFamily="34" charset="0"/>
              </a:rPr>
              <a:t>NextGenerationEU</a:t>
            </a:r>
            <a:r>
              <a:rPr lang="it-IT" sz="800" dirty="0">
                <a:solidFill>
                  <a:schemeClr val="bg1"/>
                </a:solidFill>
                <a:effectLst/>
                <a:latin typeface="Aptos" panose="020B0004020202020204" pitchFamily="34" charset="0"/>
              </a:rPr>
              <a:t> </a:t>
            </a:r>
            <a:r>
              <a:rPr lang="it-IT" sz="800" dirty="0" err="1">
                <a:solidFill>
                  <a:schemeClr val="bg1"/>
                </a:solidFill>
                <a:effectLst/>
                <a:latin typeface="Aptos" panose="020B0004020202020204" pitchFamily="34" charset="0"/>
              </a:rPr>
              <a:t>within</a:t>
            </a:r>
            <a:r>
              <a:rPr lang="it-IT" sz="800" dirty="0">
                <a:solidFill>
                  <a:schemeClr val="bg1"/>
                </a:solidFill>
                <a:effectLst/>
                <a:latin typeface="Aptos" panose="020B0004020202020204" pitchFamily="34" charset="0"/>
              </a:rPr>
              <a:t> the PNRR projects </a:t>
            </a:r>
            <a:r>
              <a:rPr lang="it-IT" sz="800" dirty="0" err="1">
                <a:solidFill>
                  <a:schemeClr val="bg1"/>
                </a:solidFill>
                <a:effectLst/>
                <a:latin typeface="Aptos" panose="020B0004020202020204" pitchFamily="34" charset="0"/>
              </a:rPr>
              <a:t>funded</a:t>
            </a:r>
            <a:r>
              <a:rPr lang="it-IT" sz="800" dirty="0">
                <a:solidFill>
                  <a:schemeClr val="bg1"/>
                </a:solidFill>
                <a:effectLst/>
                <a:latin typeface="Aptos" panose="020B0004020202020204" pitchFamily="34" charset="0"/>
              </a:rPr>
              <a:t> </a:t>
            </a:r>
            <a:r>
              <a:rPr lang="it-IT" sz="800" dirty="0" err="1">
                <a:solidFill>
                  <a:schemeClr val="bg1"/>
                </a:solidFill>
                <a:effectLst/>
                <a:latin typeface="Aptos" panose="020B0004020202020204" pitchFamily="34" charset="0"/>
              </a:rPr>
              <a:t>pursuant</a:t>
            </a:r>
            <a:r>
              <a:rPr lang="it-IT" sz="800" dirty="0">
                <a:solidFill>
                  <a:schemeClr val="bg1"/>
                </a:solidFill>
                <a:effectLst/>
                <a:latin typeface="Aptos" panose="020B0004020202020204" pitchFamily="34" charset="0"/>
              </a:rPr>
              <a:t> to </a:t>
            </a:r>
            <a:r>
              <a:rPr lang="it-IT" sz="800" dirty="0" err="1">
                <a:solidFill>
                  <a:schemeClr val="bg1"/>
                </a:solidFill>
                <a:effectLst/>
                <a:latin typeface="Aptos" panose="020B0004020202020204" pitchFamily="34" charset="0"/>
              </a:rPr>
              <a:t>Article</a:t>
            </a:r>
            <a:r>
              <a:rPr lang="it-IT" sz="800" dirty="0">
                <a:solidFill>
                  <a:schemeClr val="bg1"/>
                </a:solidFill>
                <a:effectLst/>
                <a:latin typeface="Aptos" panose="020B0004020202020204" pitchFamily="34" charset="0"/>
              </a:rPr>
              <a:t> 11, </a:t>
            </a:r>
            <a:r>
              <a:rPr lang="it-IT" sz="800" dirty="0" err="1">
                <a:solidFill>
                  <a:schemeClr val="bg1"/>
                </a:solidFill>
                <a:effectLst/>
                <a:latin typeface="Aptos" panose="020B0004020202020204" pitchFamily="34" charset="0"/>
              </a:rPr>
              <a:t>paragraph</a:t>
            </a:r>
            <a:r>
              <a:rPr lang="it-IT" sz="800" dirty="0">
                <a:solidFill>
                  <a:schemeClr val="bg1"/>
                </a:solidFill>
                <a:effectLst/>
                <a:latin typeface="Aptos" panose="020B0004020202020204" pitchFamily="34" charset="0"/>
              </a:rPr>
              <a:t> 1, of </a:t>
            </a:r>
            <a:r>
              <a:rPr lang="it-IT" sz="800" dirty="0" err="1">
                <a:solidFill>
                  <a:schemeClr val="bg1"/>
                </a:solidFill>
                <a:effectLst/>
                <a:latin typeface="Aptos" panose="020B0004020202020204" pitchFamily="34" charset="0"/>
              </a:rPr>
              <a:t>Notice</a:t>
            </a:r>
            <a:r>
              <a:rPr lang="it-IT" sz="800" dirty="0">
                <a:solidFill>
                  <a:schemeClr val="bg1"/>
                </a:solidFill>
                <a:effectLst/>
                <a:latin typeface="Aptos" panose="020B0004020202020204" pitchFamily="34" charset="0"/>
              </a:rPr>
              <a:t> 594/2024:</a:t>
            </a:r>
            <a:endParaRPr lang="it-IT" sz="800" dirty="0">
              <a:solidFill>
                <a:schemeClr val="bg1"/>
              </a:solidFill>
              <a:latin typeface="Aptos" panose="020B0004020202020204" pitchFamily="34" charset="0"/>
            </a:endParaRPr>
          </a:p>
          <a:p>
            <a:pPr marL="171450" indent="-171450">
              <a:buFont typeface="Arial" panose="020B0604020202020204" pitchFamily="34" charset="0"/>
              <a:buChar char="•"/>
            </a:pPr>
            <a:r>
              <a:rPr lang="it-IT" sz="800" dirty="0">
                <a:solidFill>
                  <a:schemeClr val="bg1"/>
                </a:solidFill>
                <a:effectLst/>
                <a:latin typeface="Aptos" panose="020B0004020202020204" pitchFamily="34" charset="0"/>
              </a:rPr>
              <a:t>“NFFA-DI cod. IR0000015,  Missione 4, “Istruzione e Ricerca” – Componente 2, “Dalla ricerca all'impresa” – Linea di investimento 3.1, “Fondo per la realizzazione di un sistema integrato di infrastrutture di ricerca e innovazione” – Azione 3.1.1, “Creazione di nuove IR o potenziamento di quelle esistenti che concorrono agli obiettivi di Eccellenza Scientifica di Horizon Europe e costituzione di reti” (CUP B53C22004310006).</a:t>
            </a:r>
            <a:endParaRPr lang="it-IT" sz="800" dirty="0">
              <a:solidFill>
                <a:schemeClr val="bg1"/>
              </a:solidFill>
              <a:latin typeface="Aptos" panose="020B0004020202020204" pitchFamily="34" charset="0"/>
            </a:endParaRPr>
          </a:p>
          <a:p>
            <a:pPr marL="171450" indent="-171450">
              <a:buFont typeface="Arial" panose="020B0604020202020204" pitchFamily="34" charset="0"/>
              <a:buChar char="•"/>
            </a:pPr>
            <a:r>
              <a:rPr lang="it-IT" sz="800" dirty="0">
                <a:solidFill>
                  <a:schemeClr val="bg1"/>
                </a:solidFill>
                <a:effectLst/>
                <a:latin typeface="Aptos" panose="020B0004020202020204" pitchFamily="34" charset="0"/>
              </a:rPr>
              <a:t>“EFC cod. SSU2024-00002,  Missione 4 "Istruzione e ricerca" - Componente  1, “Potenziamento dell'offerta dei servizi all'istruzione:  dagli  asili nido </a:t>
            </a:r>
            <a:r>
              <a:rPr lang="it-IT" sz="800" dirty="0" err="1">
                <a:solidFill>
                  <a:schemeClr val="bg1"/>
                </a:solidFill>
                <a:effectLst/>
                <a:latin typeface="Aptos" panose="020B0004020202020204" pitchFamily="34" charset="0"/>
              </a:rPr>
              <a:t>all'universita'</a:t>
            </a:r>
            <a:r>
              <a:rPr lang="it-IT" sz="800" dirty="0">
                <a:solidFill>
                  <a:schemeClr val="bg1"/>
                </a:solidFill>
                <a:effectLst/>
                <a:latin typeface="Aptos" panose="020B0004020202020204" pitchFamily="34" charset="0"/>
              </a:rPr>
              <a:t>” -  Investimento  3.4  “Didattica  e  competenze universitarie  avanzate”  -  Sub-Investimento  “Rafforzamento   delle scuole universitarie superiori” (CUP: G97G24000100007).</a:t>
            </a:r>
            <a:endParaRPr lang="it-IT" sz="800" dirty="0">
              <a:solidFill>
                <a:schemeClr val="bg1"/>
              </a:solidFill>
              <a:latin typeface="Aptos" panose="020B0004020202020204" pitchFamily="34" charset="0"/>
            </a:endParaRPr>
          </a:p>
        </p:txBody>
      </p:sp>
      <p:sp>
        <p:nvSpPr>
          <p:cNvPr id="15" name="Segnaposto testo 14">
            <a:extLst>
              <a:ext uri="{FF2B5EF4-FFF2-40B4-BE49-F238E27FC236}">
                <a16:creationId xmlns:a16="http://schemas.microsoft.com/office/drawing/2014/main" id="{7EC9F568-CE54-23F8-4F95-22DD78AD873D}"/>
              </a:ext>
            </a:extLst>
          </p:cNvPr>
          <p:cNvSpPr>
            <a:spLocks noGrp="1"/>
          </p:cNvSpPr>
          <p:nvPr>
            <p:ph type="body" sz="quarter" idx="10" hasCustomPrompt="1"/>
          </p:nvPr>
        </p:nvSpPr>
        <p:spPr>
          <a:xfrm>
            <a:off x="506474" y="2549979"/>
            <a:ext cx="8180327" cy="615553"/>
          </a:xfrm>
          <a:prstGeom prst="rect">
            <a:avLst/>
          </a:prstGeom>
        </p:spPr>
        <p:txBody>
          <a:bodyPr wrap="square" lIns="0" tIns="0" rIns="0" bIns="0">
            <a:spAutoFit/>
          </a:bodyPr>
          <a:lstStyle>
            <a:lvl1pPr marL="0" indent="0">
              <a:buFontTx/>
              <a:buNone/>
              <a:defRPr sz="4000" b="1">
                <a:solidFill>
                  <a:schemeClr val="bg1"/>
                </a:solidFill>
                <a:latin typeface="Aptos" panose="020B0004020202020204" pitchFamily="34" charset="0"/>
              </a:defRPr>
            </a:lvl1pPr>
          </a:lstStyle>
          <a:p>
            <a:pPr lvl="0"/>
            <a:r>
              <a:rPr lang="it-IT" sz="4000" dirty="0">
                <a:latin typeface="Aptos" panose="020B0004020202020204" pitchFamily="34" charset="0"/>
              </a:rPr>
              <a:t>Title</a:t>
            </a:r>
            <a:endParaRPr lang="it-IT" dirty="0"/>
          </a:p>
        </p:txBody>
      </p:sp>
      <p:pic>
        <p:nvPicPr>
          <p:cNvPr id="17" name="Immagine 16" descr="Immagine che contiene cerchio, linea, simbolo, Elementi grafici&#10;&#10;Il contenuto generato dall'IA potrebbe non essere corretto.">
            <a:extLst>
              <a:ext uri="{FF2B5EF4-FFF2-40B4-BE49-F238E27FC236}">
                <a16:creationId xmlns:a16="http://schemas.microsoft.com/office/drawing/2014/main" id="{86DB2A9E-C519-6A26-182D-A631DFBB7A6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59410" y="1274112"/>
            <a:ext cx="508173" cy="389519"/>
          </a:xfrm>
          <a:prstGeom prst="rect">
            <a:avLst/>
          </a:prstGeom>
        </p:spPr>
      </p:pic>
      <p:pic>
        <p:nvPicPr>
          <p:cNvPr id="25" name="Immagine 24" descr="Immagine che contiene testo, Carattere, Elementi grafici, grafica&#10;&#10;Il contenuto generato dall'IA potrebbe non essere corretto.">
            <a:extLst>
              <a:ext uri="{FF2B5EF4-FFF2-40B4-BE49-F238E27FC236}">
                <a16:creationId xmlns:a16="http://schemas.microsoft.com/office/drawing/2014/main" id="{1D060135-78DC-4226-52CE-492B694E4A1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409921" y="1313093"/>
            <a:ext cx="1665342" cy="311556"/>
          </a:xfrm>
          <a:prstGeom prst="rect">
            <a:avLst/>
          </a:prstGeom>
        </p:spPr>
      </p:pic>
      <p:pic>
        <p:nvPicPr>
          <p:cNvPr id="32" name="Elemento grafico 31">
            <a:extLst>
              <a:ext uri="{FF2B5EF4-FFF2-40B4-BE49-F238E27FC236}">
                <a16:creationId xmlns:a16="http://schemas.microsoft.com/office/drawing/2014/main" id="{06354B2F-532B-3A9A-2696-BCB997A020C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500050" y="1331843"/>
            <a:ext cx="1130488" cy="274057"/>
          </a:xfrm>
          <a:prstGeom prst="rect">
            <a:avLst/>
          </a:prstGeom>
        </p:spPr>
      </p:pic>
      <p:pic>
        <p:nvPicPr>
          <p:cNvPr id="34" name="Elemento grafico 33">
            <a:extLst>
              <a:ext uri="{FF2B5EF4-FFF2-40B4-BE49-F238E27FC236}">
                <a16:creationId xmlns:a16="http://schemas.microsoft.com/office/drawing/2014/main" id="{8C0849B0-9533-86C6-6D3B-081DD9696405}"/>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85530" y="1301429"/>
            <a:ext cx="1587021" cy="334885"/>
          </a:xfrm>
          <a:prstGeom prst="rect">
            <a:avLst/>
          </a:prstGeom>
        </p:spPr>
      </p:pic>
      <p:sp>
        <p:nvSpPr>
          <p:cNvPr id="4" name="CasellaDiTesto 3">
            <a:extLst>
              <a:ext uri="{FF2B5EF4-FFF2-40B4-BE49-F238E27FC236}">
                <a16:creationId xmlns:a16="http://schemas.microsoft.com/office/drawing/2014/main" id="{105755EA-3B0F-F1C6-77B6-814B7EFCACFC}"/>
              </a:ext>
            </a:extLst>
          </p:cNvPr>
          <p:cNvSpPr txBox="1"/>
          <p:nvPr userDrawn="1"/>
        </p:nvSpPr>
        <p:spPr>
          <a:xfrm>
            <a:off x="2497340" y="1238039"/>
            <a:ext cx="1554830" cy="461665"/>
          </a:xfrm>
          <a:prstGeom prst="rect">
            <a:avLst/>
          </a:prstGeom>
          <a:noFill/>
        </p:spPr>
        <p:txBody>
          <a:bodyPr wrap="square" rtlCol="0">
            <a:spAutoFit/>
          </a:bodyPr>
          <a:lstStyle/>
          <a:p>
            <a:pPr algn="ctr"/>
            <a:r>
              <a:rPr lang="it-IT" sz="2400" dirty="0">
                <a:solidFill>
                  <a:schemeClr val="bg1"/>
                </a:solidFill>
                <a:latin typeface="Aptos" panose="020B0004020202020204" pitchFamily="34" charset="0"/>
              </a:rPr>
              <a:t>E-ARGO</a:t>
            </a:r>
          </a:p>
        </p:txBody>
      </p:sp>
    </p:spTree>
    <p:extLst>
      <p:ext uri="{BB962C8B-B14F-4D97-AF65-F5344CB8AC3E}">
        <p14:creationId xmlns:p14="http://schemas.microsoft.com/office/powerpoint/2010/main" val="3871401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Freeform 17">
            <a:extLst>
              <a:ext uri="{FF2B5EF4-FFF2-40B4-BE49-F238E27FC236}">
                <a16:creationId xmlns:a16="http://schemas.microsoft.com/office/drawing/2014/main" id="{BCBB8701-A7B2-FF06-D406-E367E958CCC9}"/>
              </a:ext>
            </a:extLst>
          </p:cNvPr>
          <p:cNvSpPr/>
          <p:nvPr userDrawn="1"/>
        </p:nvSpPr>
        <p:spPr>
          <a:xfrm>
            <a:off x="1272313" y="-727937"/>
            <a:ext cx="6599374" cy="6599374"/>
          </a:xfrm>
          <a:custGeom>
            <a:avLst/>
            <a:gdLst/>
            <a:ahLst/>
            <a:cxnLst/>
            <a:rect l="l" t="t" r="r" b="b"/>
            <a:pathLst>
              <a:path w="3862539" h="3862539">
                <a:moveTo>
                  <a:pt x="0" y="0"/>
                </a:moveTo>
                <a:lnTo>
                  <a:pt x="3862539" y="0"/>
                </a:lnTo>
                <a:lnTo>
                  <a:pt x="3862539" y="3862539"/>
                </a:lnTo>
                <a:lnTo>
                  <a:pt x="0" y="3862539"/>
                </a:lnTo>
                <a:lnTo>
                  <a:pt x="0" y="0"/>
                </a:lnTo>
                <a:close/>
              </a:path>
            </a:pathLst>
          </a:custGeom>
          <a:blipFill dpi="0" rotWithShape="1">
            <a:blip r:embed="rId2">
              <a:alphaModFix amt="3000"/>
              <a:extLst>
                <a:ext uri="{96DAC541-7B7A-43D3-8B79-37D633B846F1}">
                  <asvg:svgBlip xmlns:asvg="http://schemas.microsoft.com/office/drawing/2016/SVG/main" r:embed="rId3"/>
                </a:ext>
              </a:extLst>
            </a:blip>
            <a:srcRect/>
            <a:stretch>
              <a:fillRect/>
            </a:stretch>
          </a:blipFill>
        </p:spPr>
        <p:txBody>
          <a:bodyPr/>
          <a:lstStyle/>
          <a:p>
            <a:endParaRPr lang="it-IT" sz="450" dirty="0"/>
          </a:p>
        </p:txBody>
      </p:sp>
      <p:sp>
        <p:nvSpPr>
          <p:cNvPr id="15" name="Segnaposto testo 14">
            <a:extLst>
              <a:ext uri="{FF2B5EF4-FFF2-40B4-BE49-F238E27FC236}">
                <a16:creationId xmlns:a16="http://schemas.microsoft.com/office/drawing/2014/main" id="{AC5DCC99-D33E-980D-ABD1-7B29388468B1}"/>
              </a:ext>
            </a:extLst>
          </p:cNvPr>
          <p:cNvSpPr>
            <a:spLocks noGrp="1"/>
          </p:cNvSpPr>
          <p:nvPr>
            <p:ph type="body" sz="quarter" idx="10" hasCustomPrompt="1"/>
          </p:nvPr>
        </p:nvSpPr>
        <p:spPr>
          <a:xfrm>
            <a:off x="506474" y="2089600"/>
            <a:ext cx="8180327" cy="615553"/>
          </a:xfrm>
          <a:prstGeom prst="rect">
            <a:avLst/>
          </a:prstGeom>
        </p:spPr>
        <p:txBody>
          <a:bodyPr wrap="square" lIns="0" tIns="0" rIns="0" bIns="0">
            <a:spAutoFit/>
          </a:bodyPr>
          <a:lstStyle>
            <a:lvl1pPr marL="0" indent="0">
              <a:buFontTx/>
              <a:buNone/>
              <a:defRPr sz="4000" b="1">
                <a:solidFill>
                  <a:schemeClr val="tx1"/>
                </a:solidFill>
                <a:latin typeface="Aptos" panose="020B0004020202020204" pitchFamily="34" charset="0"/>
              </a:defRPr>
            </a:lvl1pPr>
          </a:lstStyle>
          <a:p>
            <a:pPr lvl="0"/>
            <a:r>
              <a:rPr lang="it-IT" sz="4000" dirty="0">
                <a:latin typeface="Aptos" panose="020B0004020202020204" pitchFamily="34" charset="0"/>
              </a:rPr>
              <a:t>Title</a:t>
            </a:r>
            <a:endParaRPr lang="it-IT" dirty="0"/>
          </a:p>
        </p:txBody>
      </p:sp>
      <p:pic>
        <p:nvPicPr>
          <p:cNvPr id="24" name="Elemento grafico 23">
            <a:extLst>
              <a:ext uri="{FF2B5EF4-FFF2-40B4-BE49-F238E27FC236}">
                <a16:creationId xmlns:a16="http://schemas.microsoft.com/office/drawing/2014/main" id="{D9193719-81C0-2C77-FB46-EB9633F36EDC}"/>
              </a:ext>
            </a:extLst>
          </p:cNvPr>
          <p:cNvPicPr>
            <a:picLocks noChangeAspect="1"/>
          </p:cNvPicPr>
          <p:nvPr userDrawn="1"/>
        </p:nvPicPr>
        <p:blipFill>
          <a:blip r:embed="rId4">
            <a:extLst>
              <a:ext uri="{96DAC541-7B7A-43D3-8B79-37D633B846F1}">
                <asvg:svgBlip xmlns:asvg="http://schemas.microsoft.com/office/drawing/2016/SVG/main" r:embed="rId5"/>
              </a:ext>
            </a:extLst>
          </a:blip>
          <a:srcRect r="34146" b="44108"/>
          <a:stretch>
            <a:fillRect/>
          </a:stretch>
        </p:blipFill>
        <p:spPr>
          <a:xfrm>
            <a:off x="7315200" y="3925104"/>
            <a:ext cx="1828800" cy="1218395"/>
          </a:xfrm>
          <a:prstGeom prst="rect">
            <a:avLst/>
          </a:prstGeom>
        </p:spPr>
      </p:pic>
      <p:pic>
        <p:nvPicPr>
          <p:cNvPr id="28" name="Elemento grafico 27">
            <a:extLst>
              <a:ext uri="{FF2B5EF4-FFF2-40B4-BE49-F238E27FC236}">
                <a16:creationId xmlns:a16="http://schemas.microsoft.com/office/drawing/2014/main" id="{6C79B192-C207-84C8-EEA6-FD520B00072D}"/>
              </a:ext>
            </a:extLst>
          </p:cNvPr>
          <p:cNvPicPr>
            <a:picLocks noChangeAspect="1"/>
          </p:cNvPicPr>
          <p:nvPr userDrawn="1"/>
        </p:nvPicPr>
        <p:blipFill>
          <a:blip r:embed="rId6">
            <a:extLst>
              <a:ext uri="{96DAC541-7B7A-43D3-8B79-37D633B846F1}">
                <asvg:svgBlip xmlns:asvg="http://schemas.microsoft.com/office/drawing/2016/SVG/main" r:embed="rId7"/>
              </a:ext>
            </a:extLst>
          </a:blip>
          <a:srcRect l="28761" t="9524" r="14602" b="23915"/>
          <a:stretch>
            <a:fillRect/>
          </a:stretch>
        </p:blipFill>
        <p:spPr>
          <a:xfrm rot="10800000">
            <a:off x="7871687" y="0"/>
            <a:ext cx="1272313" cy="148203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4F925AC-40D4-1144-A190-B03DE6E7BD65}"/>
              </a:ext>
            </a:extLst>
          </p:cNvPr>
          <p:cNvGrpSpPr/>
          <p:nvPr userDrawn="1"/>
        </p:nvGrpSpPr>
        <p:grpSpPr>
          <a:xfrm>
            <a:off x="0" y="0"/>
            <a:ext cx="9144000" cy="5143500"/>
            <a:chOff x="0" y="0"/>
            <a:chExt cx="6000926" cy="3375521"/>
          </a:xfrm>
        </p:grpSpPr>
        <p:sp>
          <p:nvSpPr>
            <p:cNvPr id="3" name="Freeform 3">
              <a:extLst>
                <a:ext uri="{FF2B5EF4-FFF2-40B4-BE49-F238E27FC236}">
                  <a16:creationId xmlns:a16="http://schemas.microsoft.com/office/drawing/2014/main" id="{9866B254-82F3-E550-A2FD-746818610EB8}"/>
                </a:ext>
              </a:extLst>
            </p:cNvPr>
            <p:cNvSpPr/>
            <p:nvPr/>
          </p:nvSpPr>
          <p:spPr>
            <a:xfrm>
              <a:off x="0" y="0"/>
              <a:ext cx="6000926" cy="3375521"/>
            </a:xfrm>
            <a:custGeom>
              <a:avLst/>
              <a:gdLst/>
              <a:ahLst/>
              <a:cxnLst/>
              <a:rect l="l" t="t" r="r" b="b"/>
              <a:pathLst>
                <a:path w="6000926" h="3375521">
                  <a:moveTo>
                    <a:pt x="0" y="0"/>
                  </a:moveTo>
                  <a:lnTo>
                    <a:pt x="6000926" y="0"/>
                  </a:lnTo>
                  <a:lnTo>
                    <a:pt x="6000926" y="3375521"/>
                  </a:lnTo>
                  <a:lnTo>
                    <a:pt x="0" y="3375521"/>
                  </a:lnTo>
                  <a:close/>
                </a:path>
              </a:pathLst>
            </a:custGeom>
            <a:gradFill rotWithShape="1">
              <a:gsLst>
                <a:gs pos="0">
                  <a:srgbClr val="1D0E46">
                    <a:alpha val="100000"/>
                  </a:srgbClr>
                </a:gs>
                <a:gs pos="100000">
                  <a:srgbClr val="1E57A8">
                    <a:alpha val="100000"/>
                  </a:srgbClr>
                </a:gs>
              </a:gsLst>
              <a:lin ang="2700000"/>
            </a:gradFill>
          </p:spPr>
          <p:txBody>
            <a:bodyPr/>
            <a:lstStyle/>
            <a:p>
              <a:endParaRPr lang="it-IT" sz="450" dirty="0"/>
            </a:p>
          </p:txBody>
        </p:sp>
        <p:sp>
          <p:nvSpPr>
            <p:cNvPr id="4" name="TextBox 4">
              <a:extLst>
                <a:ext uri="{FF2B5EF4-FFF2-40B4-BE49-F238E27FC236}">
                  <a16:creationId xmlns:a16="http://schemas.microsoft.com/office/drawing/2014/main" id="{CEEC0115-0DC4-980D-8904-2BC9B7782F0C}"/>
                </a:ext>
              </a:extLst>
            </p:cNvPr>
            <p:cNvSpPr txBox="1"/>
            <p:nvPr/>
          </p:nvSpPr>
          <p:spPr>
            <a:xfrm>
              <a:off x="0" y="-28575"/>
              <a:ext cx="6000926" cy="3404096"/>
            </a:xfrm>
            <a:prstGeom prst="rect">
              <a:avLst/>
            </a:prstGeom>
          </p:spPr>
          <p:txBody>
            <a:bodyPr lIns="40774" tIns="40774" rIns="40774" bIns="40774" rtlCol="0" anchor="ctr"/>
            <a:lstStyle/>
            <a:p>
              <a:pPr algn="ctr">
                <a:lnSpc>
                  <a:spcPts val="1068"/>
                </a:lnSpc>
                <a:spcBef>
                  <a:spcPct val="0"/>
                </a:spcBef>
              </a:pPr>
              <a:endParaRPr sz="450"/>
            </a:p>
          </p:txBody>
        </p:sp>
      </p:grpSp>
      <p:pic>
        <p:nvPicPr>
          <p:cNvPr id="7" name="Elemento grafico 6">
            <a:extLst>
              <a:ext uri="{FF2B5EF4-FFF2-40B4-BE49-F238E27FC236}">
                <a16:creationId xmlns:a16="http://schemas.microsoft.com/office/drawing/2014/main" id="{BDCA31FA-2790-548F-604B-843A714E7A0F}"/>
              </a:ext>
            </a:extLst>
          </p:cNvPr>
          <p:cNvPicPr>
            <a:picLocks noChangeAspect="1"/>
          </p:cNvPicPr>
          <p:nvPr userDrawn="1"/>
        </p:nvPicPr>
        <p:blipFill>
          <a:blip r:embed="rId2">
            <a:extLst>
              <a:ext uri="{96DAC541-7B7A-43D3-8B79-37D633B846F1}">
                <asvg:svgBlip xmlns:asvg="http://schemas.microsoft.com/office/drawing/2016/SVG/main" r:embed="rId3"/>
              </a:ext>
            </a:extLst>
          </a:blip>
          <a:srcRect l="29246" b="24358"/>
          <a:stretch>
            <a:fillRect/>
          </a:stretch>
        </p:blipFill>
        <p:spPr>
          <a:xfrm rot="10800000">
            <a:off x="7516444" y="-2"/>
            <a:ext cx="1627556" cy="1724581"/>
          </a:xfrm>
          <a:prstGeom prst="rect">
            <a:avLst/>
          </a:prstGeom>
        </p:spPr>
      </p:pic>
      <p:sp>
        <p:nvSpPr>
          <p:cNvPr id="15" name="Segnaposto testo 14">
            <a:extLst>
              <a:ext uri="{FF2B5EF4-FFF2-40B4-BE49-F238E27FC236}">
                <a16:creationId xmlns:a16="http://schemas.microsoft.com/office/drawing/2014/main" id="{AC5DCC99-D33E-980D-ABD1-7B29388468B1}"/>
              </a:ext>
            </a:extLst>
          </p:cNvPr>
          <p:cNvSpPr>
            <a:spLocks noGrp="1"/>
          </p:cNvSpPr>
          <p:nvPr>
            <p:ph type="body" sz="quarter" idx="10" hasCustomPrompt="1"/>
          </p:nvPr>
        </p:nvSpPr>
        <p:spPr>
          <a:xfrm>
            <a:off x="506474" y="2089600"/>
            <a:ext cx="8180327" cy="615553"/>
          </a:xfrm>
          <a:prstGeom prst="rect">
            <a:avLst/>
          </a:prstGeom>
        </p:spPr>
        <p:txBody>
          <a:bodyPr wrap="square" lIns="0" tIns="0" rIns="0" bIns="0">
            <a:spAutoFit/>
          </a:bodyPr>
          <a:lstStyle>
            <a:lvl1pPr marL="0" indent="0">
              <a:buFontTx/>
              <a:buNone/>
              <a:defRPr sz="4000" b="1">
                <a:solidFill>
                  <a:schemeClr val="bg1"/>
                </a:solidFill>
                <a:latin typeface="Aptos" panose="020B0004020202020204" pitchFamily="34" charset="0"/>
              </a:defRPr>
            </a:lvl1pPr>
          </a:lstStyle>
          <a:p>
            <a:pPr lvl="0"/>
            <a:r>
              <a:rPr lang="it-IT" sz="4000" dirty="0">
                <a:latin typeface="Aptos" panose="020B0004020202020204" pitchFamily="34" charset="0"/>
              </a:rPr>
              <a:t>Title</a:t>
            </a:r>
            <a:endParaRPr lang="it-IT" dirty="0"/>
          </a:p>
        </p:txBody>
      </p:sp>
      <p:pic>
        <p:nvPicPr>
          <p:cNvPr id="24" name="Elemento grafico 23">
            <a:extLst>
              <a:ext uri="{FF2B5EF4-FFF2-40B4-BE49-F238E27FC236}">
                <a16:creationId xmlns:a16="http://schemas.microsoft.com/office/drawing/2014/main" id="{D9193719-81C0-2C77-FB46-EB9633F36EDC}"/>
              </a:ext>
            </a:extLst>
          </p:cNvPr>
          <p:cNvPicPr>
            <a:picLocks noChangeAspect="1"/>
          </p:cNvPicPr>
          <p:nvPr userDrawn="1"/>
        </p:nvPicPr>
        <p:blipFill>
          <a:blip r:embed="rId4">
            <a:extLst>
              <a:ext uri="{96DAC541-7B7A-43D3-8B79-37D633B846F1}">
                <asvg:svgBlip xmlns:asvg="http://schemas.microsoft.com/office/drawing/2016/SVG/main" r:embed="rId5"/>
              </a:ext>
            </a:extLst>
          </a:blip>
          <a:srcRect r="34146" b="44108"/>
          <a:stretch>
            <a:fillRect/>
          </a:stretch>
        </p:blipFill>
        <p:spPr>
          <a:xfrm>
            <a:off x="7315200" y="3925104"/>
            <a:ext cx="1828800" cy="1218395"/>
          </a:xfrm>
          <a:prstGeom prst="rect">
            <a:avLst/>
          </a:prstGeom>
        </p:spPr>
      </p:pic>
      <p:sp>
        <p:nvSpPr>
          <p:cNvPr id="5" name="Freeform 17">
            <a:extLst>
              <a:ext uri="{FF2B5EF4-FFF2-40B4-BE49-F238E27FC236}">
                <a16:creationId xmlns:a16="http://schemas.microsoft.com/office/drawing/2014/main" id="{88B16BAE-3745-5C30-C064-7C428668E046}"/>
              </a:ext>
            </a:extLst>
          </p:cNvPr>
          <p:cNvSpPr/>
          <p:nvPr userDrawn="1"/>
        </p:nvSpPr>
        <p:spPr>
          <a:xfrm>
            <a:off x="1272313" y="-727937"/>
            <a:ext cx="6599374" cy="6599374"/>
          </a:xfrm>
          <a:custGeom>
            <a:avLst/>
            <a:gdLst/>
            <a:ahLst/>
            <a:cxnLst/>
            <a:rect l="l" t="t" r="r" b="b"/>
            <a:pathLst>
              <a:path w="3862539" h="3862539">
                <a:moveTo>
                  <a:pt x="0" y="0"/>
                </a:moveTo>
                <a:lnTo>
                  <a:pt x="3862539" y="0"/>
                </a:lnTo>
                <a:lnTo>
                  <a:pt x="3862539" y="3862539"/>
                </a:lnTo>
                <a:lnTo>
                  <a:pt x="0" y="3862539"/>
                </a:lnTo>
                <a:lnTo>
                  <a:pt x="0" y="0"/>
                </a:lnTo>
                <a:close/>
              </a:path>
            </a:pathLst>
          </a:custGeom>
          <a:blipFill dpi="0" rotWithShape="1">
            <a:blip r:embed="rId6">
              <a:alphaModFix amt="5000"/>
              <a:extLst>
                <a:ext uri="{96DAC541-7B7A-43D3-8B79-37D633B846F1}">
                  <asvg:svgBlip xmlns:asvg="http://schemas.microsoft.com/office/drawing/2016/SVG/main" r:embed="rId7"/>
                </a:ext>
              </a:extLst>
            </a:blip>
            <a:srcRect/>
            <a:stretch>
              <a:fillRect/>
            </a:stretch>
          </a:blipFill>
        </p:spPr>
        <p:txBody>
          <a:bodyPr/>
          <a:lstStyle/>
          <a:p>
            <a:endParaRPr lang="it-IT" sz="450" dirty="0"/>
          </a:p>
        </p:txBody>
      </p:sp>
    </p:spTree>
    <p:extLst>
      <p:ext uri="{BB962C8B-B14F-4D97-AF65-F5344CB8AC3E}">
        <p14:creationId xmlns:p14="http://schemas.microsoft.com/office/powerpoint/2010/main" val="1012428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a:prstGeom prst="rect">
            <a:avLst/>
          </a:prstGeo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453357"/>
            <a:ext cx="3886200" cy="750094"/>
          </a:xfrm>
          <a:prstGeom prst="rect">
            <a:avLst/>
          </a:prstGeo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5" name="Footer Placeholder 4"/>
          <p:cNvSpPr>
            <a:spLocks noGrp="1"/>
          </p:cNvSpPr>
          <p:nvPr>
            <p:ph type="ftr" sz="quarter" idx="11"/>
          </p:nvPr>
        </p:nvSpPr>
        <p:spPr>
          <a:xfrm>
            <a:off x="1562100" y="3178175"/>
            <a:ext cx="1447800" cy="182563"/>
          </a:xfrm>
          <a:prstGeom prst="rect">
            <a:avLst/>
          </a:prstGeom>
        </p:spPr>
        <p:txBody>
          <a:bodyPr/>
          <a:lstStyle/>
          <a:p>
            <a:endParaRPr lang="en-US"/>
          </a:p>
        </p:txBody>
      </p:sp>
      <p:sp>
        <p:nvSpPr>
          <p:cNvPr id="6" name="Slide Number Placeholder 5"/>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37319"/>
            <a:ext cx="4114800" cy="5715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28600" y="800100"/>
            <a:ext cx="2019300" cy="2262982"/>
          </a:xfrm>
          <a:prstGeom prst="rect">
            <a:avLst/>
          </a:prstGeo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800100"/>
            <a:ext cx="2019300" cy="2262982"/>
          </a:xfrm>
          <a:prstGeom prst="rect">
            <a:avLst/>
          </a:prstGeo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6" name="Footer Placeholder 5"/>
          <p:cNvSpPr>
            <a:spLocks noGrp="1"/>
          </p:cNvSpPr>
          <p:nvPr>
            <p:ph type="ftr" sz="quarter" idx="11"/>
          </p:nvPr>
        </p:nvSpPr>
        <p:spPr>
          <a:xfrm>
            <a:off x="1562100" y="3178175"/>
            <a:ext cx="1447800" cy="182563"/>
          </a:xfrm>
          <a:prstGeom prst="rect">
            <a:avLst/>
          </a:prstGeom>
        </p:spPr>
        <p:txBody>
          <a:bodyPr/>
          <a:lstStyle/>
          <a:p>
            <a:endParaRPr lang="en-US"/>
          </a:p>
        </p:txBody>
      </p:sp>
      <p:sp>
        <p:nvSpPr>
          <p:cNvPr id="7" name="Slide Number Placeholder 6"/>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7319"/>
            <a:ext cx="4114800" cy="5715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0" y="767556"/>
            <a:ext cx="2020094" cy="319881"/>
          </a:xfrm>
          <a:prstGeom prst="rect">
            <a:avLst/>
          </a:prstGeo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0" y="1087438"/>
            <a:ext cx="2020094" cy="1975644"/>
          </a:xfrm>
          <a:prstGeom prst="rect">
            <a:avLst/>
          </a:prstGeo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3" y="767556"/>
            <a:ext cx="2020888" cy="319881"/>
          </a:xfrm>
          <a:prstGeom prst="rect">
            <a:avLst/>
          </a:prstGeo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3" y="1087438"/>
            <a:ext cx="2020888" cy="1975644"/>
          </a:xfrm>
          <a:prstGeom prst="rect">
            <a:avLst/>
          </a:prstGeo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8" name="Footer Placeholder 7"/>
          <p:cNvSpPr>
            <a:spLocks noGrp="1"/>
          </p:cNvSpPr>
          <p:nvPr>
            <p:ph type="ftr" sz="quarter" idx="11"/>
          </p:nvPr>
        </p:nvSpPr>
        <p:spPr>
          <a:xfrm>
            <a:off x="1562100" y="3178175"/>
            <a:ext cx="1447800" cy="182563"/>
          </a:xfrm>
          <a:prstGeom prst="rect">
            <a:avLst/>
          </a:prstGeom>
        </p:spPr>
        <p:txBody>
          <a:bodyPr/>
          <a:lstStyle/>
          <a:p>
            <a:endParaRPr lang="en-US"/>
          </a:p>
        </p:txBody>
      </p:sp>
      <p:sp>
        <p:nvSpPr>
          <p:cNvPr id="9" name="Slide Number Placeholder 8"/>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37319"/>
            <a:ext cx="4114800" cy="5715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4" name="Footer Placeholder 3"/>
          <p:cNvSpPr>
            <a:spLocks noGrp="1"/>
          </p:cNvSpPr>
          <p:nvPr>
            <p:ph type="ftr" sz="quarter" idx="11"/>
          </p:nvPr>
        </p:nvSpPr>
        <p:spPr>
          <a:xfrm>
            <a:off x="1562100" y="3178175"/>
            <a:ext cx="1447800" cy="182563"/>
          </a:xfrm>
          <a:prstGeom prst="rect">
            <a:avLst/>
          </a:prstGeom>
        </p:spPr>
        <p:txBody>
          <a:bodyPr/>
          <a:lstStyle/>
          <a:p>
            <a:endParaRPr lang="en-US"/>
          </a:p>
        </p:txBody>
      </p:sp>
      <p:sp>
        <p:nvSpPr>
          <p:cNvPr id="5" name="Slide Number Placeholder 4"/>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28600" y="3178175"/>
            <a:ext cx="1066800" cy="182563"/>
          </a:xfrm>
          <a:prstGeom prst="rect">
            <a:avLst/>
          </a:prstGeom>
        </p:spPr>
        <p:txBody>
          <a:bodyPr/>
          <a:lstStyle/>
          <a:p>
            <a:fld id="{1D8BD707-D9CF-40AE-B4C6-C98DA3205C09}" type="datetimeFigureOut">
              <a:rPr lang="en-US" smtClean="0"/>
              <a:pPr/>
              <a:t>10/9/25</a:t>
            </a:fld>
            <a:endParaRPr lang="en-US"/>
          </a:p>
        </p:txBody>
      </p:sp>
      <p:sp>
        <p:nvSpPr>
          <p:cNvPr id="3" name="Footer Placeholder 2"/>
          <p:cNvSpPr>
            <a:spLocks noGrp="1"/>
          </p:cNvSpPr>
          <p:nvPr>
            <p:ph type="ftr" sz="quarter" idx="11"/>
          </p:nvPr>
        </p:nvSpPr>
        <p:spPr>
          <a:xfrm>
            <a:off x="1562100" y="3178175"/>
            <a:ext cx="1447800" cy="182563"/>
          </a:xfrm>
          <a:prstGeom prst="rect">
            <a:avLst/>
          </a:prstGeom>
        </p:spPr>
        <p:txBody>
          <a:bodyPr/>
          <a:lstStyle/>
          <a:p>
            <a:endParaRPr lang="en-US"/>
          </a:p>
        </p:txBody>
      </p:sp>
      <p:sp>
        <p:nvSpPr>
          <p:cNvPr id="4" name="Slide Number Placeholder 3"/>
          <p:cNvSpPr>
            <a:spLocks noGrp="1"/>
          </p:cNvSpPr>
          <p:nvPr>
            <p:ph type="sldNum" sz="quarter" idx="12"/>
          </p:nvPr>
        </p:nvSpPr>
        <p:spPr>
          <a:xfrm>
            <a:off x="3276600" y="3178175"/>
            <a:ext cx="1066800" cy="182563"/>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sv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9110" TargetMode="External"/><Relationship Id="rId2" Type="http://schemas.openxmlformats.org/officeDocument/2006/relationships/hyperlink" Target="https://en.wikipedia.org/wiki/RFC_(identifier)" TargetMode="External"/><Relationship Id="rId1" Type="http://schemas.openxmlformats.org/officeDocument/2006/relationships/slideLayout" Target="../slideLayouts/slideLayout3.xml"/><Relationship Id="rId4" Type="http://schemas.openxmlformats.org/officeDocument/2006/relationships/hyperlink" Target="https://datatracker.ietf.org/doc/html/rfc5789"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abc.net/values/temperature" TargetMode="External"/><Relationship Id="rId2" Type="http://schemas.openxmlformats.org/officeDocument/2006/relationships/hyperlink" Target="http://www.abc.net/?value=temperature"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docs.python.org/3/reference/datamodel.html#object.__new__" TargetMode="External"/><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hyperlink" Target="https://docs.python.org/3/reference/datamodel.html#object.__del__" TargetMode="External"/><Relationship Id="rId4" Type="http://schemas.openxmlformats.org/officeDocument/2006/relationships/hyperlink" Target="https://docs.python.org/3/reference/datamodel.html#object.__init__"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52.jpeg"/><Relationship Id="rId7" Type="http://schemas.openxmlformats.org/officeDocument/2006/relationships/hyperlink" Target="https://creativecommons.org/licenses/by-sa/3.0" TargetMode="External"/><Relationship Id="rId2" Type="http://schemas.openxmlformats.org/officeDocument/2006/relationships/image" Target="../media/image51.jpeg"/><Relationship Id="rId1" Type="http://schemas.openxmlformats.org/officeDocument/2006/relationships/slideLayout" Target="../slideLayouts/slideLayout3.xml"/><Relationship Id="rId6" Type="http://schemas.openxmlformats.org/officeDocument/2006/relationships/hyperlink" Target="https://commons.wikimedia.org/wiki/User:Uberprutser" TargetMode="External"/><Relationship Id="rId5" Type="http://schemas.openxmlformats.org/officeDocument/2006/relationships/hyperlink" Target="https://creativecommons.org/licenses/by-sa/4.0" TargetMode="External"/><Relationship Id="rId4" Type="http://schemas.openxmlformats.org/officeDocument/2006/relationships/hyperlink" Target="https://commons.wikimedia.org/w/index.php?title=User:Gustavo_Belemmi&amp;action=edit&amp;redlink=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1171FBF-1649-0016-047C-6CADBD7365C4}"/>
              </a:ext>
            </a:extLst>
          </p:cNvPr>
          <p:cNvSpPr>
            <a:spLocks noGrp="1"/>
          </p:cNvSpPr>
          <p:nvPr>
            <p:ph type="body" sz="quarter" idx="10"/>
          </p:nvPr>
        </p:nvSpPr>
        <p:spPr>
          <a:xfrm>
            <a:off x="481836" y="1276350"/>
            <a:ext cx="8180327" cy="1354217"/>
          </a:xfrm>
        </p:spPr>
        <p:txBody>
          <a:bodyPr/>
          <a:lstStyle/>
          <a:p>
            <a:r>
              <a:rPr lang="en-US" dirty="0"/>
              <a:t>Advanced Python Programming</a:t>
            </a:r>
          </a:p>
          <a:p>
            <a:r>
              <a:rPr lang="en-US" dirty="0"/>
              <a:t>Basic Software Development</a:t>
            </a:r>
          </a:p>
        </p:txBody>
      </p:sp>
      <p:sp>
        <p:nvSpPr>
          <p:cNvPr id="3" name="Segnaposto testo 2">
            <a:extLst>
              <a:ext uri="{FF2B5EF4-FFF2-40B4-BE49-F238E27FC236}">
                <a16:creationId xmlns:a16="http://schemas.microsoft.com/office/drawing/2014/main" id="{ACBFD9BC-BAD2-5B6C-22E6-C410305BB8A2}"/>
              </a:ext>
            </a:extLst>
          </p:cNvPr>
          <p:cNvSpPr>
            <a:spLocks noGrp="1"/>
          </p:cNvSpPr>
          <p:nvPr>
            <p:ph type="body" sz="quarter" idx="11"/>
          </p:nvPr>
        </p:nvSpPr>
        <p:spPr>
          <a:xfrm>
            <a:off x="477690" y="3410152"/>
            <a:ext cx="5313510" cy="941796"/>
          </a:xfrm>
        </p:spPr>
        <p:txBody>
          <a:bodyPr/>
          <a:lstStyle/>
          <a:p>
            <a:r>
              <a:rPr lang="it-IT" dirty="0"/>
              <a:t>Marco Prenassi</a:t>
            </a:r>
          </a:p>
          <a:p>
            <a:r>
              <a:rPr lang="it-IT" dirty="0" err="1"/>
              <a:t>Laboratory</a:t>
            </a:r>
            <a:r>
              <a:rPr lang="it-IT" dirty="0"/>
              <a:t> of Data Engineering, Area Science Park</a:t>
            </a:r>
          </a:p>
          <a:p>
            <a:r>
              <a:rPr lang="it-IT" dirty="0"/>
              <a:t>date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89F64-D070-2019-2D84-6D053D819D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71A7D4-2FF0-F9BB-5ED6-A12936FDCFAF}"/>
              </a:ext>
            </a:extLst>
          </p:cNvPr>
          <p:cNvSpPr txBox="1"/>
          <p:nvPr/>
        </p:nvSpPr>
        <p:spPr>
          <a:xfrm>
            <a:off x="685800" y="514350"/>
            <a:ext cx="4238017" cy="777136"/>
          </a:xfrm>
          <a:prstGeom prst="rect">
            <a:avLst/>
          </a:prstGeom>
          <a:noFill/>
        </p:spPr>
        <p:txBody>
          <a:bodyPr wrap="square">
            <a:spAutoFit/>
          </a:bodyPr>
          <a:lstStyle/>
          <a:p>
            <a:r>
              <a:rPr lang="en-GB" sz="2800" b="1" dirty="0">
                <a:solidFill>
                  <a:srgbClr val="333333"/>
                </a:solidFill>
                <a:latin typeface="Aptos" panose="020B0004020202020204" pitchFamily="34" charset="0"/>
              </a:rPr>
              <a:t>MANAGING EVENTS</a:t>
            </a:r>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7A16443A-BC36-11B5-524D-C6869369FC2E}"/>
              </a:ext>
            </a:extLst>
          </p:cNvPr>
          <p:cNvSpPr txBox="1"/>
          <p:nvPr/>
        </p:nvSpPr>
        <p:spPr>
          <a:xfrm>
            <a:off x="609600" y="1273050"/>
            <a:ext cx="2854593" cy="369332"/>
          </a:xfrm>
          <a:prstGeom prst="rect">
            <a:avLst/>
          </a:prstGeom>
          <a:noFill/>
        </p:spPr>
        <p:txBody>
          <a:bodyPr wrap="square">
            <a:spAutoFit/>
          </a:bodyPr>
          <a:lstStyle/>
          <a:p>
            <a:r>
              <a:rPr lang="en-GB" sz="1800" b="1" dirty="0"/>
              <a:t>INTRODUCING THE ACTORS</a:t>
            </a:r>
          </a:p>
        </p:txBody>
      </p:sp>
      <p:pic>
        <p:nvPicPr>
          <p:cNvPr id="7" name="Graphic 6" descr="Confused person with solid fill">
            <a:extLst>
              <a:ext uri="{FF2B5EF4-FFF2-40B4-BE49-F238E27FC236}">
                <a16:creationId xmlns:a16="http://schemas.microsoft.com/office/drawing/2014/main" id="{144BE0A2-914B-2F75-E71B-7375566119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4495" y="3047329"/>
            <a:ext cx="914400" cy="914400"/>
          </a:xfrm>
          <a:prstGeom prst="rect">
            <a:avLst/>
          </a:prstGeom>
        </p:spPr>
      </p:pic>
      <p:pic>
        <p:nvPicPr>
          <p:cNvPr id="9" name="Graphic 8" descr="Wireless router outline">
            <a:extLst>
              <a:ext uri="{FF2B5EF4-FFF2-40B4-BE49-F238E27FC236}">
                <a16:creationId xmlns:a16="http://schemas.microsoft.com/office/drawing/2014/main" id="{D45F6C5A-8BF6-7550-9033-70E9ACDE39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1967" y="3165600"/>
            <a:ext cx="914400" cy="914400"/>
          </a:xfrm>
          <a:prstGeom prst="rect">
            <a:avLst/>
          </a:prstGeom>
        </p:spPr>
      </p:pic>
      <p:pic>
        <p:nvPicPr>
          <p:cNvPr id="11" name="Graphic 10" descr="Web design with solid fill">
            <a:extLst>
              <a:ext uri="{FF2B5EF4-FFF2-40B4-BE49-F238E27FC236}">
                <a16:creationId xmlns:a16="http://schemas.microsoft.com/office/drawing/2014/main" id="{E75E3C08-DB2A-064F-E383-3852F7998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800" y="1128218"/>
            <a:ext cx="914400" cy="914400"/>
          </a:xfrm>
          <a:prstGeom prst="rect">
            <a:avLst/>
          </a:prstGeom>
        </p:spPr>
      </p:pic>
      <p:sp>
        <p:nvSpPr>
          <p:cNvPr id="13" name="TextBox 12">
            <a:extLst>
              <a:ext uri="{FF2B5EF4-FFF2-40B4-BE49-F238E27FC236}">
                <a16:creationId xmlns:a16="http://schemas.microsoft.com/office/drawing/2014/main" id="{98795727-9F3F-CEFD-F48C-BBA143B2E561}"/>
              </a:ext>
            </a:extLst>
          </p:cNvPr>
          <p:cNvSpPr txBox="1"/>
          <p:nvPr/>
        </p:nvSpPr>
        <p:spPr>
          <a:xfrm>
            <a:off x="1640271" y="4021161"/>
            <a:ext cx="1242848" cy="523220"/>
          </a:xfrm>
          <a:prstGeom prst="rect">
            <a:avLst/>
          </a:prstGeom>
          <a:noFill/>
        </p:spPr>
        <p:txBody>
          <a:bodyPr wrap="square">
            <a:spAutoFit/>
          </a:bodyPr>
          <a:lstStyle/>
          <a:p>
            <a:pPr algn="ctr"/>
            <a:r>
              <a:rPr lang="en-GB" sz="1400" b="1" dirty="0"/>
              <a:t>PEOPLE</a:t>
            </a:r>
          </a:p>
          <a:p>
            <a:pPr algn="ctr"/>
            <a:r>
              <a:rPr lang="en-GB" sz="1400" b="1" dirty="0"/>
              <a:t>or ANIMALS</a:t>
            </a:r>
          </a:p>
        </p:txBody>
      </p:sp>
      <p:sp>
        <p:nvSpPr>
          <p:cNvPr id="14" name="TextBox 13">
            <a:extLst>
              <a:ext uri="{FF2B5EF4-FFF2-40B4-BE49-F238E27FC236}">
                <a16:creationId xmlns:a16="http://schemas.microsoft.com/office/drawing/2014/main" id="{6DF539B3-A1A8-5BB0-C7B2-4CD2437DE478}"/>
              </a:ext>
            </a:extLst>
          </p:cNvPr>
          <p:cNvSpPr txBox="1"/>
          <p:nvPr/>
        </p:nvSpPr>
        <p:spPr>
          <a:xfrm>
            <a:off x="3950576" y="2042618"/>
            <a:ext cx="1242848" cy="523220"/>
          </a:xfrm>
          <a:prstGeom prst="rect">
            <a:avLst/>
          </a:prstGeom>
          <a:noFill/>
        </p:spPr>
        <p:txBody>
          <a:bodyPr wrap="square">
            <a:spAutoFit/>
          </a:bodyPr>
          <a:lstStyle/>
          <a:p>
            <a:pPr algn="ctr"/>
            <a:r>
              <a:rPr lang="en-GB" sz="1400" b="1" dirty="0"/>
              <a:t>MACHINEs</a:t>
            </a:r>
          </a:p>
          <a:p>
            <a:pPr algn="ctr"/>
            <a:r>
              <a:rPr lang="en-GB" sz="1400" b="1" dirty="0"/>
              <a:t>PAN-LAN</a:t>
            </a:r>
          </a:p>
        </p:txBody>
      </p:sp>
      <p:sp>
        <p:nvSpPr>
          <p:cNvPr id="15" name="TextBox 14">
            <a:extLst>
              <a:ext uri="{FF2B5EF4-FFF2-40B4-BE49-F238E27FC236}">
                <a16:creationId xmlns:a16="http://schemas.microsoft.com/office/drawing/2014/main" id="{1050A5C7-EC8E-0D08-E36B-5CD0066BDE79}"/>
              </a:ext>
            </a:extLst>
          </p:cNvPr>
          <p:cNvSpPr txBox="1"/>
          <p:nvPr/>
        </p:nvSpPr>
        <p:spPr>
          <a:xfrm>
            <a:off x="6258253" y="4076716"/>
            <a:ext cx="1242848" cy="307777"/>
          </a:xfrm>
          <a:prstGeom prst="rect">
            <a:avLst/>
          </a:prstGeom>
          <a:noFill/>
        </p:spPr>
        <p:txBody>
          <a:bodyPr wrap="square">
            <a:spAutoFit/>
          </a:bodyPr>
          <a:lstStyle/>
          <a:p>
            <a:pPr algn="ctr"/>
            <a:r>
              <a:rPr lang="en-GB" sz="1400" b="1" dirty="0"/>
              <a:t>INTERNET</a:t>
            </a:r>
          </a:p>
        </p:txBody>
      </p:sp>
      <p:sp>
        <p:nvSpPr>
          <p:cNvPr id="16" name="Rectangle 15">
            <a:extLst>
              <a:ext uri="{FF2B5EF4-FFF2-40B4-BE49-F238E27FC236}">
                <a16:creationId xmlns:a16="http://schemas.microsoft.com/office/drawing/2014/main" id="{5D491116-9F1F-9855-BB09-2E6D36E0C4DD}"/>
              </a:ext>
            </a:extLst>
          </p:cNvPr>
          <p:cNvSpPr/>
          <p:nvPr/>
        </p:nvSpPr>
        <p:spPr>
          <a:xfrm>
            <a:off x="3697906" y="3250337"/>
            <a:ext cx="1719841" cy="15298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T" sz="1600" b="1" dirty="0"/>
              <a:t>CODE</a:t>
            </a:r>
          </a:p>
          <a:p>
            <a:pPr algn="ctr"/>
            <a:r>
              <a:rPr lang="en-IT" sz="1600" b="1" dirty="0"/>
              <a:t>COMPILED ACTING on a PROCESSING SYSTEM (RUNTIME)</a:t>
            </a:r>
          </a:p>
        </p:txBody>
      </p:sp>
      <p:cxnSp>
        <p:nvCxnSpPr>
          <p:cNvPr id="18" name="Straight Arrow Connector 17">
            <a:extLst>
              <a:ext uri="{FF2B5EF4-FFF2-40B4-BE49-F238E27FC236}">
                <a16:creationId xmlns:a16="http://schemas.microsoft.com/office/drawing/2014/main" id="{9F25C057-5001-9269-6AAD-3F0FB57FD95B}"/>
              </a:ext>
            </a:extLst>
          </p:cNvPr>
          <p:cNvCxnSpPr>
            <a:cxnSpLocks/>
          </p:cNvCxnSpPr>
          <p:nvPr/>
        </p:nvCxnSpPr>
        <p:spPr>
          <a:xfrm>
            <a:off x="2883119" y="3704886"/>
            <a:ext cx="581074"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D23197-42DE-FB8F-9009-3CA7D28310E3}"/>
              </a:ext>
            </a:extLst>
          </p:cNvPr>
          <p:cNvCxnSpPr>
            <a:cxnSpLocks/>
          </p:cNvCxnSpPr>
          <p:nvPr/>
        </p:nvCxnSpPr>
        <p:spPr>
          <a:xfrm>
            <a:off x="5677179" y="3704886"/>
            <a:ext cx="581074"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D95831-2BF7-4844-B1A0-A1FF3CF1D2F8}"/>
              </a:ext>
            </a:extLst>
          </p:cNvPr>
          <p:cNvCxnSpPr>
            <a:cxnSpLocks/>
          </p:cNvCxnSpPr>
          <p:nvPr/>
        </p:nvCxnSpPr>
        <p:spPr>
          <a:xfrm flipV="1">
            <a:off x="4557827" y="2571750"/>
            <a:ext cx="0" cy="52353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8BDA35D-30D4-22DA-C038-A63FE475BDFE}"/>
              </a:ext>
            </a:extLst>
          </p:cNvPr>
          <p:cNvSpPr txBox="1"/>
          <p:nvPr/>
        </p:nvSpPr>
        <p:spPr>
          <a:xfrm>
            <a:off x="2511785" y="3276122"/>
            <a:ext cx="1178191" cy="369332"/>
          </a:xfrm>
          <a:prstGeom prst="rect">
            <a:avLst/>
          </a:prstGeom>
          <a:noFill/>
        </p:spPr>
        <p:txBody>
          <a:bodyPr wrap="square">
            <a:spAutoFit/>
          </a:bodyPr>
          <a:lstStyle/>
          <a:p>
            <a:pPr algn="ctr"/>
            <a:r>
              <a:rPr lang="en-GB" sz="900" b="1" dirty="0"/>
              <a:t>USER INTERFACES</a:t>
            </a:r>
          </a:p>
          <a:p>
            <a:pPr algn="ctr"/>
            <a:r>
              <a:rPr lang="en-GB" b="1" dirty="0"/>
              <a:t>(UI)</a:t>
            </a:r>
            <a:endParaRPr lang="en-IT" dirty="0"/>
          </a:p>
        </p:txBody>
      </p:sp>
      <p:sp>
        <p:nvSpPr>
          <p:cNvPr id="27" name="TextBox 26">
            <a:extLst>
              <a:ext uri="{FF2B5EF4-FFF2-40B4-BE49-F238E27FC236}">
                <a16:creationId xmlns:a16="http://schemas.microsoft.com/office/drawing/2014/main" id="{E8F86A45-0608-89A3-BC60-6B37A54D4018}"/>
              </a:ext>
            </a:extLst>
          </p:cNvPr>
          <p:cNvSpPr txBox="1"/>
          <p:nvPr/>
        </p:nvSpPr>
        <p:spPr>
          <a:xfrm>
            <a:off x="5378620" y="3371377"/>
            <a:ext cx="1178191" cy="230832"/>
          </a:xfrm>
          <a:prstGeom prst="rect">
            <a:avLst/>
          </a:prstGeom>
          <a:noFill/>
        </p:spPr>
        <p:txBody>
          <a:bodyPr wrap="square">
            <a:spAutoFit/>
          </a:bodyPr>
          <a:lstStyle/>
          <a:p>
            <a:pPr algn="ctr"/>
            <a:r>
              <a:rPr lang="en-GB" b="1" dirty="0"/>
              <a:t>HTTP REQUESTS</a:t>
            </a:r>
            <a:endParaRPr lang="en-IT" dirty="0"/>
          </a:p>
        </p:txBody>
      </p:sp>
      <p:sp>
        <p:nvSpPr>
          <p:cNvPr id="28" name="TextBox 27">
            <a:extLst>
              <a:ext uri="{FF2B5EF4-FFF2-40B4-BE49-F238E27FC236}">
                <a16:creationId xmlns:a16="http://schemas.microsoft.com/office/drawing/2014/main" id="{9B5C52E0-F1E7-B0A1-0EE6-7E3BCAB5ABA9}"/>
              </a:ext>
            </a:extLst>
          </p:cNvPr>
          <p:cNvSpPr txBox="1"/>
          <p:nvPr/>
        </p:nvSpPr>
        <p:spPr>
          <a:xfrm>
            <a:off x="5822871" y="1929346"/>
            <a:ext cx="1178191" cy="646331"/>
          </a:xfrm>
          <a:prstGeom prst="rect">
            <a:avLst/>
          </a:prstGeom>
          <a:noFill/>
        </p:spPr>
        <p:txBody>
          <a:bodyPr wrap="square">
            <a:spAutoFit/>
          </a:bodyPr>
          <a:lstStyle/>
          <a:p>
            <a:pPr algn="ctr"/>
            <a:r>
              <a:rPr lang="en-GB" sz="900" b="1" dirty="0"/>
              <a:t>APPLICATION</a:t>
            </a:r>
            <a:br>
              <a:rPr lang="en-GB" sz="900" b="1" dirty="0"/>
            </a:br>
            <a:r>
              <a:rPr lang="en-GB" sz="900" b="1" dirty="0"/>
              <a:t>PROGRAMMING</a:t>
            </a:r>
            <a:br>
              <a:rPr lang="en-GB" sz="900" b="1" dirty="0"/>
            </a:br>
            <a:r>
              <a:rPr lang="en-GB" sz="900" b="1" dirty="0"/>
              <a:t>INTERFACES</a:t>
            </a:r>
          </a:p>
          <a:p>
            <a:pPr algn="ctr"/>
            <a:r>
              <a:rPr lang="en-GB" b="1" dirty="0"/>
              <a:t>(API)</a:t>
            </a:r>
            <a:endParaRPr lang="en-IT" dirty="0"/>
          </a:p>
        </p:txBody>
      </p:sp>
      <p:sp>
        <p:nvSpPr>
          <p:cNvPr id="29" name="TextBox 28">
            <a:extLst>
              <a:ext uri="{FF2B5EF4-FFF2-40B4-BE49-F238E27FC236}">
                <a16:creationId xmlns:a16="http://schemas.microsoft.com/office/drawing/2014/main" id="{56960E55-660D-4684-EE38-0430E32412C1}"/>
              </a:ext>
            </a:extLst>
          </p:cNvPr>
          <p:cNvSpPr txBox="1"/>
          <p:nvPr/>
        </p:nvSpPr>
        <p:spPr>
          <a:xfrm>
            <a:off x="4557826" y="2686878"/>
            <a:ext cx="1178191" cy="369332"/>
          </a:xfrm>
          <a:prstGeom prst="rect">
            <a:avLst/>
          </a:prstGeom>
          <a:noFill/>
        </p:spPr>
        <p:txBody>
          <a:bodyPr wrap="square">
            <a:spAutoFit/>
          </a:bodyPr>
          <a:lstStyle/>
          <a:p>
            <a:pPr algn="ctr"/>
            <a:r>
              <a:rPr lang="en-GB" b="1" dirty="0"/>
              <a:t>… a lot of different protocols</a:t>
            </a:r>
            <a:endParaRPr lang="en-IT" dirty="0"/>
          </a:p>
        </p:txBody>
      </p:sp>
    </p:spTree>
    <p:extLst>
      <p:ext uri="{BB962C8B-B14F-4D97-AF65-F5344CB8AC3E}">
        <p14:creationId xmlns:p14="http://schemas.microsoft.com/office/powerpoint/2010/main" val="325171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EDD0D-01BB-6F9F-D1FC-BD6648E1FA0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B51140-B39E-6AAA-F2E0-548DE0FE10F4}"/>
              </a:ext>
            </a:extLst>
          </p:cNvPr>
          <p:cNvSpPr txBox="1"/>
          <p:nvPr/>
        </p:nvSpPr>
        <p:spPr>
          <a:xfrm>
            <a:off x="685800" y="514350"/>
            <a:ext cx="4238017" cy="777136"/>
          </a:xfrm>
          <a:prstGeom prst="rect">
            <a:avLst/>
          </a:prstGeom>
          <a:noFill/>
        </p:spPr>
        <p:txBody>
          <a:bodyPr wrap="square">
            <a:spAutoFit/>
          </a:bodyPr>
          <a:lstStyle/>
          <a:p>
            <a:r>
              <a:rPr lang="en-GB" sz="2800" b="1" dirty="0">
                <a:solidFill>
                  <a:srgbClr val="333333"/>
                </a:solidFill>
                <a:latin typeface="Aptos" panose="020B0004020202020204" pitchFamily="34" charset="0"/>
              </a:rPr>
              <a:t>MANAGING EVENTS</a:t>
            </a:r>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1DB87FCB-EB90-CA82-F167-3AB0DB61E216}"/>
              </a:ext>
            </a:extLst>
          </p:cNvPr>
          <p:cNvSpPr txBox="1"/>
          <p:nvPr/>
        </p:nvSpPr>
        <p:spPr>
          <a:xfrm>
            <a:off x="609600" y="1273050"/>
            <a:ext cx="2854593" cy="369332"/>
          </a:xfrm>
          <a:prstGeom prst="rect">
            <a:avLst/>
          </a:prstGeom>
          <a:noFill/>
        </p:spPr>
        <p:txBody>
          <a:bodyPr wrap="square">
            <a:spAutoFit/>
          </a:bodyPr>
          <a:lstStyle/>
          <a:p>
            <a:r>
              <a:rPr lang="en-GB" sz="1800" b="1" dirty="0"/>
              <a:t>INTRODUCING THE ACTORS</a:t>
            </a:r>
          </a:p>
        </p:txBody>
      </p:sp>
      <p:pic>
        <p:nvPicPr>
          <p:cNvPr id="7" name="Graphic 6" descr="Confused person with solid fill">
            <a:extLst>
              <a:ext uri="{FF2B5EF4-FFF2-40B4-BE49-F238E27FC236}">
                <a16:creationId xmlns:a16="http://schemas.microsoft.com/office/drawing/2014/main" id="{F2363AA1-23C7-B1ED-0B92-9E3ED6998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4495" y="3047329"/>
            <a:ext cx="914400" cy="914400"/>
          </a:xfrm>
          <a:prstGeom prst="rect">
            <a:avLst/>
          </a:prstGeom>
        </p:spPr>
      </p:pic>
      <p:pic>
        <p:nvPicPr>
          <p:cNvPr id="9" name="Graphic 8" descr="Wireless router outline">
            <a:extLst>
              <a:ext uri="{FF2B5EF4-FFF2-40B4-BE49-F238E27FC236}">
                <a16:creationId xmlns:a16="http://schemas.microsoft.com/office/drawing/2014/main" id="{6F5A6B15-8513-A2A1-3F60-A9B61B6B7A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1967" y="3165600"/>
            <a:ext cx="914400" cy="914400"/>
          </a:xfrm>
          <a:prstGeom prst="rect">
            <a:avLst/>
          </a:prstGeom>
        </p:spPr>
      </p:pic>
      <p:pic>
        <p:nvPicPr>
          <p:cNvPr id="11" name="Graphic 10" descr="Web design with solid fill">
            <a:extLst>
              <a:ext uri="{FF2B5EF4-FFF2-40B4-BE49-F238E27FC236}">
                <a16:creationId xmlns:a16="http://schemas.microsoft.com/office/drawing/2014/main" id="{AA35AB94-662D-1D85-680A-B7BCC4C74D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800" y="1128218"/>
            <a:ext cx="914400" cy="914400"/>
          </a:xfrm>
          <a:prstGeom prst="rect">
            <a:avLst/>
          </a:prstGeom>
        </p:spPr>
      </p:pic>
      <p:sp>
        <p:nvSpPr>
          <p:cNvPr id="13" name="TextBox 12">
            <a:extLst>
              <a:ext uri="{FF2B5EF4-FFF2-40B4-BE49-F238E27FC236}">
                <a16:creationId xmlns:a16="http://schemas.microsoft.com/office/drawing/2014/main" id="{92663079-36B0-6039-565E-DBD91C543E02}"/>
              </a:ext>
            </a:extLst>
          </p:cNvPr>
          <p:cNvSpPr txBox="1"/>
          <p:nvPr/>
        </p:nvSpPr>
        <p:spPr>
          <a:xfrm>
            <a:off x="1640271" y="4021161"/>
            <a:ext cx="1242848" cy="523220"/>
          </a:xfrm>
          <a:prstGeom prst="rect">
            <a:avLst/>
          </a:prstGeom>
          <a:noFill/>
        </p:spPr>
        <p:txBody>
          <a:bodyPr wrap="square">
            <a:spAutoFit/>
          </a:bodyPr>
          <a:lstStyle/>
          <a:p>
            <a:pPr algn="ctr"/>
            <a:r>
              <a:rPr lang="en-GB" sz="1400" b="1" dirty="0"/>
              <a:t>PEOPLE</a:t>
            </a:r>
          </a:p>
          <a:p>
            <a:pPr algn="ctr"/>
            <a:r>
              <a:rPr lang="en-GB" sz="1400" b="1" dirty="0"/>
              <a:t>or ANIMALS</a:t>
            </a:r>
          </a:p>
        </p:txBody>
      </p:sp>
      <p:sp>
        <p:nvSpPr>
          <p:cNvPr id="14" name="TextBox 13">
            <a:extLst>
              <a:ext uri="{FF2B5EF4-FFF2-40B4-BE49-F238E27FC236}">
                <a16:creationId xmlns:a16="http://schemas.microsoft.com/office/drawing/2014/main" id="{1B9C85EE-3476-8777-76BB-7D45C0B29C98}"/>
              </a:ext>
            </a:extLst>
          </p:cNvPr>
          <p:cNvSpPr txBox="1"/>
          <p:nvPr/>
        </p:nvSpPr>
        <p:spPr>
          <a:xfrm>
            <a:off x="3950576" y="2042618"/>
            <a:ext cx="1242848" cy="523220"/>
          </a:xfrm>
          <a:prstGeom prst="rect">
            <a:avLst/>
          </a:prstGeom>
          <a:noFill/>
        </p:spPr>
        <p:txBody>
          <a:bodyPr wrap="square">
            <a:spAutoFit/>
          </a:bodyPr>
          <a:lstStyle/>
          <a:p>
            <a:pPr algn="ctr"/>
            <a:r>
              <a:rPr lang="en-GB" sz="1400" b="1" dirty="0"/>
              <a:t>MACHINEs</a:t>
            </a:r>
          </a:p>
          <a:p>
            <a:pPr algn="ctr"/>
            <a:r>
              <a:rPr lang="en-GB" sz="1400" b="1" dirty="0"/>
              <a:t>PAN-LAN</a:t>
            </a:r>
          </a:p>
        </p:txBody>
      </p:sp>
      <p:sp>
        <p:nvSpPr>
          <p:cNvPr id="15" name="TextBox 14">
            <a:extLst>
              <a:ext uri="{FF2B5EF4-FFF2-40B4-BE49-F238E27FC236}">
                <a16:creationId xmlns:a16="http://schemas.microsoft.com/office/drawing/2014/main" id="{23FCFF58-3912-A9EE-0858-F3E61AC4867D}"/>
              </a:ext>
            </a:extLst>
          </p:cNvPr>
          <p:cNvSpPr txBox="1"/>
          <p:nvPr/>
        </p:nvSpPr>
        <p:spPr>
          <a:xfrm>
            <a:off x="6258253" y="4076716"/>
            <a:ext cx="1242848" cy="307777"/>
          </a:xfrm>
          <a:prstGeom prst="rect">
            <a:avLst/>
          </a:prstGeom>
          <a:noFill/>
        </p:spPr>
        <p:txBody>
          <a:bodyPr wrap="square">
            <a:spAutoFit/>
          </a:bodyPr>
          <a:lstStyle/>
          <a:p>
            <a:pPr algn="ctr"/>
            <a:r>
              <a:rPr lang="en-GB" sz="1400" b="1" dirty="0"/>
              <a:t>INTERNET</a:t>
            </a:r>
          </a:p>
        </p:txBody>
      </p:sp>
      <p:sp>
        <p:nvSpPr>
          <p:cNvPr id="16" name="Rectangle 15">
            <a:extLst>
              <a:ext uri="{FF2B5EF4-FFF2-40B4-BE49-F238E27FC236}">
                <a16:creationId xmlns:a16="http://schemas.microsoft.com/office/drawing/2014/main" id="{714C657E-4C09-722C-7F73-E5433E887A72}"/>
              </a:ext>
            </a:extLst>
          </p:cNvPr>
          <p:cNvSpPr/>
          <p:nvPr/>
        </p:nvSpPr>
        <p:spPr>
          <a:xfrm>
            <a:off x="3697906" y="3250337"/>
            <a:ext cx="1719841" cy="15298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T" sz="1600" b="1" dirty="0"/>
              <a:t>CODE</a:t>
            </a:r>
          </a:p>
          <a:p>
            <a:pPr algn="ctr"/>
            <a:r>
              <a:rPr lang="en-IT" sz="1600" b="1" dirty="0"/>
              <a:t>COMPILED ACTING on a PROCESSING SYSTEM (RUNTIME)</a:t>
            </a:r>
          </a:p>
        </p:txBody>
      </p:sp>
      <p:cxnSp>
        <p:nvCxnSpPr>
          <p:cNvPr id="18" name="Straight Arrow Connector 17">
            <a:extLst>
              <a:ext uri="{FF2B5EF4-FFF2-40B4-BE49-F238E27FC236}">
                <a16:creationId xmlns:a16="http://schemas.microsoft.com/office/drawing/2014/main" id="{C341A247-DD16-D95D-7B0D-C7E659D61875}"/>
              </a:ext>
            </a:extLst>
          </p:cNvPr>
          <p:cNvCxnSpPr>
            <a:cxnSpLocks/>
          </p:cNvCxnSpPr>
          <p:nvPr/>
        </p:nvCxnSpPr>
        <p:spPr>
          <a:xfrm>
            <a:off x="2883119" y="3704886"/>
            <a:ext cx="581074"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382A10C-BADA-E19D-9A64-66D8CCAADDBA}"/>
              </a:ext>
            </a:extLst>
          </p:cNvPr>
          <p:cNvCxnSpPr>
            <a:cxnSpLocks/>
          </p:cNvCxnSpPr>
          <p:nvPr/>
        </p:nvCxnSpPr>
        <p:spPr>
          <a:xfrm>
            <a:off x="5677179" y="3704886"/>
            <a:ext cx="581074"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A147BBB-36E0-80F6-309F-09E40FEB6EDC}"/>
              </a:ext>
            </a:extLst>
          </p:cNvPr>
          <p:cNvCxnSpPr>
            <a:cxnSpLocks/>
          </p:cNvCxnSpPr>
          <p:nvPr/>
        </p:nvCxnSpPr>
        <p:spPr>
          <a:xfrm flipV="1">
            <a:off x="4557827" y="2571750"/>
            <a:ext cx="0" cy="52353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C439902-0D61-8F44-1A72-DADD36426674}"/>
              </a:ext>
            </a:extLst>
          </p:cNvPr>
          <p:cNvSpPr txBox="1"/>
          <p:nvPr/>
        </p:nvSpPr>
        <p:spPr>
          <a:xfrm>
            <a:off x="2511785" y="3276122"/>
            <a:ext cx="1178191" cy="369332"/>
          </a:xfrm>
          <a:prstGeom prst="rect">
            <a:avLst/>
          </a:prstGeom>
          <a:noFill/>
        </p:spPr>
        <p:txBody>
          <a:bodyPr wrap="square">
            <a:spAutoFit/>
          </a:bodyPr>
          <a:lstStyle/>
          <a:p>
            <a:pPr algn="ctr"/>
            <a:r>
              <a:rPr lang="en-GB" sz="900" b="1" dirty="0"/>
              <a:t>USER INTERFACES</a:t>
            </a:r>
          </a:p>
          <a:p>
            <a:pPr algn="ctr"/>
            <a:r>
              <a:rPr lang="en-GB" b="1" dirty="0"/>
              <a:t>(UI)</a:t>
            </a:r>
            <a:endParaRPr lang="en-IT" dirty="0"/>
          </a:p>
        </p:txBody>
      </p:sp>
      <p:sp>
        <p:nvSpPr>
          <p:cNvPr id="27" name="TextBox 26">
            <a:extLst>
              <a:ext uri="{FF2B5EF4-FFF2-40B4-BE49-F238E27FC236}">
                <a16:creationId xmlns:a16="http://schemas.microsoft.com/office/drawing/2014/main" id="{D564DFA0-8CF5-5120-4EE3-60E7A3FA52F7}"/>
              </a:ext>
            </a:extLst>
          </p:cNvPr>
          <p:cNvSpPr txBox="1"/>
          <p:nvPr/>
        </p:nvSpPr>
        <p:spPr>
          <a:xfrm>
            <a:off x="5378620" y="3371377"/>
            <a:ext cx="1178191" cy="230832"/>
          </a:xfrm>
          <a:prstGeom prst="rect">
            <a:avLst/>
          </a:prstGeom>
          <a:noFill/>
        </p:spPr>
        <p:txBody>
          <a:bodyPr wrap="square">
            <a:spAutoFit/>
          </a:bodyPr>
          <a:lstStyle/>
          <a:p>
            <a:pPr algn="ctr"/>
            <a:r>
              <a:rPr lang="en-GB" b="1" dirty="0"/>
              <a:t>HTTP REQUESTS</a:t>
            </a:r>
            <a:endParaRPr lang="en-IT" dirty="0"/>
          </a:p>
        </p:txBody>
      </p:sp>
      <p:sp>
        <p:nvSpPr>
          <p:cNvPr id="28" name="TextBox 27">
            <a:extLst>
              <a:ext uri="{FF2B5EF4-FFF2-40B4-BE49-F238E27FC236}">
                <a16:creationId xmlns:a16="http://schemas.microsoft.com/office/drawing/2014/main" id="{CE0F6488-7FED-52DB-DD8F-9C36B21B4DA2}"/>
              </a:ext>
            </a:extLst>
          </p:cNvPr>
          <p:cNvSpPr txBox="1"/>
          <p:nvPr/>
        </p:nvSpPr>
        <p:spPr>
          <a:xfrm>
            <a:off x="5822871" y="1929346"/>
            <a:ext cx="1178191" cy="646331"/>
          </a:xfrm>
          <a:prstGeom prst="rect">
            <a:avLst/>
          </a:prstGeom>
          <a:noFill/>
        </p:spPr>
        <p:txBody>
          <a:bodyPr wrap="square">
            <a:spAutoFit/>
          </a:bodyPr>
          <a:lstStyle/>
          <a:p>
            <a:pPr algn="ctr"/>
            <a:r>
              <a:rPr lang="en-GB" sz="900" b="1" dirty="0"/>
              <a:t>APPLICATION</a:t>
            </a:r>
            <a:br>
              <a:rPr lang="en-GB" sz="900" b="1" dirty="0"/>
            </a:br>
            <a:r>
              <a:rPr lang="en-GB" sz="900" b="1" dirty="0"/>
              <a:t>PROGRAMMING</a:t>
            </a:r>
            <a:br>
              <a:rPr lang="en-GB" sz="900" b="1" dirty="0"/>
            </a:br>
            <a:r>
              <a:rPr lang="en-GB" sz="900" b="1" dirty="0"/>
              <a:t>INTERFACES</a:t>
            </a:r>
          </a:p>
          <a:p>
            <a:pPr algn="ctr"/>
            <a:r>
              <a:rPr lang="en-GB" b="1" dirty="0"/>
              <a:t>(API)</a:t>
            </a:r>
            <a:endParaRPr lang="en-IT" dirty="0"/>
          </a:p>
        </p:txBody>
      </p:sp>
      <p:sp>
        <p:nvSpPr>
          <p:cNvPr id="29" name="TextBox 28">
            <a:extLst>
              <a:ext uri="{FF2B5EF4-FFF2-40B4-BE49-F238E27FC236}">
                <a16:creationId xmlns:a16="http://schemas.microsoft.com/office/drawing/2014/main" id="{B96F73DD-063E-5F51-55ED-6864FE90A69E}"/>
              </a:ext>
            </a:extLst>
          </p:cNvPr>
          <p:cNvSpPr txBox="1"/>
          <p:nvPr/>
        </p:nvSpPr>
        <p:spPr>
          <a:xfrm>
            <a:off x="4557826" y="2686878"/>
            <a:ext cx="1178191" cy="369332"/>
          </a:xfrm>
          <a:prstGeom prst="rect">
            <a:avLst/>
          </a:prstGeom>
          <a:noFill/>
        </p:spPr>
        <p:txBody>
          <a:bodyPr wrap="square">
            <a:spAutoFit/>
          </a:bodyPr>
          <a:lstStyle/>
          <a:p>
            <a:pPr algn="ctr"/>
            <a:r>
              <a:rPr lang="en-GB" b="1" dirty="0"/>
              <a:t>… a lot of different protocols</a:t>
            </a:r>
            <a:endParaRPr lang="en-IT" dirty="0"/>
          </a:p>
        </p:txBody>
      </p:sp>
      <p:sp>
        <p:nvSpPr>
          <p:cNvPr id="3" name="Rectangle 2">
            <a:extLst>
              <a:ext uri="{FF2B5EF4-FFF2-40B4-BE49-F238E27FC236}">
                <a16:creationId xmlns:a16="http://schemas.microsoft.com/office/drawing/2014/main" id="{E2B62522-35FD-A561-6BBC-71F0312C12F4}"/>
              </a:ext>
            </a:extLst>
          </p:cNvPr>
          <p:cNvSpPr/>
          <p:nvPr/>
        </p:nvSpPr>
        <p:spPr>
          <a:xfrm>
            <a:off x="5486400" y="3056210"/>
            <a:ext cx="2014701" cy="1488171"/>
          </a:xfrm>
          <a:custGeom>
            <a:avLst/>
            <a:gdLst>
              <a:gd name="connsiteX0" fmla="*/ 0 w 2014701"/>
              <a:gd name="connsiteY0" fmla="*/ 0 h 1488171"/>
              <a:gd name="connsiteX1" fmla="*/ 651420 w 2014701"/>
              <a:gd name="connsiteY1" fmla="*/ 0 h 1488171"/>
              <a:gd name="connsiteX2" fmla="*/ 1262546 w 2014701"/>
              <a:gd name="connsiteY2" fmla="*/ 0 h 1488171"/>
              <a:gd name="connsiteX3" fmla="*/ 2014701 w 2014701"/>
              <a:gd name="connsiteY3" fmla="*/ 0 h 1488171"/>
              <a:gd name="connsiteX4" fmla="*/ 2014701 w 2014701"/>
              <a:gd name="connsiteY4" fmla="*/ 481175 h 1488171"/>
              <a:gd name="connsiteX5" fmla="*/ 2014701 w 2014701"/>
              <a:gd name="connsiteY5" fmla="*/ 947469 h 1488171"/>
              <a:gd name="connsiteX6" fmla="*/ 2014701 w 2014701"/>
              <a:gd name="connsiteY6" fmla="*/ 1488171 h 1488171"/>
              <a:gd name="connsiteX7" fmla="*/ 1343134 w 2014701"/>
              <a:gd name="connsiteY7" fmla="*/ 1488171 h 1488171"/>
              <a:gd name="connsiteX8" fmla="*/ 631273 w 2014701"/>
              <a:gd name="connsiteY8" fmla="*/ 1488171 h 1488171"/>
              <a:gd name="connsiteX9" fmla="*/ 0 w 2014701"/>
              <a:gd name="connsiteY9" fmla="*/ 1488171 h 1488171"/>
              <a:gd name="connsiteX10" fmla="*/ 0 w 2014701"/>
              <a:gd name="connsiteY10" fmla="*/ 992114 h 1488171"/>
              <a:gd name="connsiteX11" fmla="*/ 0 w 2014701"/>
              <a:gd name="connsiteY11" fmla="*/ 510939 h 1488171"/>
              <a:gd name="connsiteX12" fmla="*/ 0 w 2014701"/>
              <a:gd name="connsiteY12" fmla="*/ 0 h 148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14701" h="1488171" extrusionOk="0">
                <a:moveTo>
                  <a:pt x="0" y="0"/>
                </a:moveTo>
                <a:cubicBezTo>
                  <a:pt x="272961" y="-17068"/>
                  <a:pt x="340735" y="-7402"/>
                  <a:pt x="651420" y="0"/>
                </a:cubicBezTo>
                <a:cubicBezTo>
                  <a:pt x="962105" y="7402"/>
                  <a:pt x="1091756" y="8137"/>
                  <a:pt x="1262546" y="0"/>
                </a:cubicBezTo>
                <a:cubicBezTo>
                  <a:pt x="1433336" y="-8137"/>
                  <a:pt x="1787031" y="-3995"/>
                  <a:pt x="2014701" y="0"/>
                </a:cubicBezTo>
                <a:cubicBezTo>
                  <a:pt x="2031032" y="183679"/>
                  <a:pt x="2003295" y="297969"/>
                  <a:pt x="2014701" y="481175"/>
                </a:cubicBezTo>
                <a:cubicBezTo>
                  <a:pt x="2026107" y="664381"/>
                  <a:pt x="2025216" y="743350"/>
                  <a:pt x="2014701" y="947469"/>
                </a:cubicBezTo>
                <a:cubicBezTo>
                  <a:pt x="2004186" y="1151588"/>
                  <a:pt x="2030694" y="1287616"/>
                  <a:pt x="2014701" y="1488171"/>
                </a:cubicBezTo>
                <a:cubicBezTo>
                  <a:pt x="1825506" y="1494704"/>
                  <a:pt x="1672840" y="1470156"/>
                  <a:pt x="1343134" y="1488171"/>
                </a:cubicBezTo>
                <a:cubicBezTo>
                  <a:pt x="1013428" y="1506186"/>
                  <a:pt x="940092" y="1487920"/>
                  <a:pt x="631273" y="1488171"/>
                </a:cubicBezTo>
                <a:cubicBezTo>
                  <a:pt x="322454" y="1488422"/>
                  <a:pt x="137692" y="1509797"/>
                  <a:pt x="0" y="1488171"/>
                </a:cubicBezTo>
                <a:cubicBezTo>
                  <a:pt x="13819" y="1285056"/>
                  <a:pt x="-13418" y="1219714"/>
                  <a:pt x="0" y="992114"/>
                </a:cubicBezTo>
                <a:cubicBezTo>
                  <a:pt x="13418" y="764514"/>
                  <a:pt x="-20533" y="641691"/>
                  <a:pt x="0" y="510939"/>
                </a:cubicBezTo>
                <a:cubicBezTo>
                  <a:pt x="20533" y="380188"/>
                  <a:pt x="12411" y="154201"/>
                  <a:pt x="0" y="0"/>
                </a:cubicBezTo>
                <a:close/>
              </a:path>
            </a:pathLst>
          </a:custGeom>
          <a:noFill/>
          <a:ln>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TextBox 4">
            <a:extLst>
              <a:ext uri="{FF2B5EF4-FFF2-40B4-BE49-F238E27FC236}">
                <a16:creationId xmlns:a16="http://schemas.microsoft.com/office/drawing/2014/main" id="{4285C03C-D4A7-C21D-E7A8-2967B39D5010}"/>
              </a:ext>
            </a:extLst>
          </p:cNvPr>
          <p:cNvSpPr txBox="1"/>
          <p:nvPr/>
        </p:nvSpPr>
        <p:spPr>
          <a:xfrm>
            <a:off x="7205637" y="2531872"/>
            <a:ext cx="1178191" cy="507831"/>
          </a:xfrm>
          <a:prstGeom prst="rect">
            <a:avLst/>
          </a:prstGeom>
          <a:noFill/>
        </p:spPr>
        <p:txBody>
          <a:bodyPr wrap="square">
            <a:spAutoFit/>
          </a:bodyPr>
          <a:lstStyle/>
          <a:p>
            <a:pPr algn="ctr"/>
            <a:r>
              <a:rPr lang="en-GB" sz="900" b="1" dirty="0"/>
              <a:t>WE WILL FOCUS</a:t>
            </a:r>
          </a:p>
          <a:p>
            <a:pPr algn="ctr"/>
            <a:r>
              <a:rPr lang="en-GB" b="1" dirty="0"/>
              <a:t>ON APIs HTTP REQUESTS with REST</a:t>
            </a:r>
            <a:endParaRPr lang="en-IT" dirty="0"/>
          </a:p>
        </p:txBody>
      </p:sp>
    </p:spTree>
    <p:extLst>
      <p:ext uri="{BB962C8B-B14F-4D97-AF65-F5344CB8AC3E}">
        <p14:creationId xmlns:p14="http://schemas.microsoft.com/office/powerpoint/2010/main" val="3074772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B56D7-8BC4-73E6-0D4E-BAA8F16B80C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A08AEE-0318-4413-51C7-D4651D281769}"/>
              </a:ext>
            </a:extLst>
          </p:cNvPr>
          <p:cNvSpPr txBox="1"/>
          <p:nvPr/>
        </p:nvSpPr>
        <p:spPr>
          <a:xfrm>
            <a:off x="685800" y="514350"/>
            <a:ext cx="7239000" cy="777136"/>
          </a:xfrm>
          <a:prstGeom prst="rect">
            <a:avLst/>
          </a:prstGeom>
          <a:noFill/>
        </p:spPr>
        <p:txBody>
          <a:bodyPr wrap="square">
            <a:spAutoFit/>
          </a:bodyPr>
          <a:lstStyle/>
          <a:p>
            <a:r>
              <a:rPr lang="en-GB" sz="2800" b="1" dirty="0">
                <a:solidFill>
                  <a:srgbClr val="333333"/>
                </a:solidFill>
                <a:latin typeface="Aptos" panose="020B0004020202020204" pitchFamily="34" charset="0"/>
              </a:rPr>
              <a:t>HTTP PROTOCOL BASIC CONCEPTS </a:t>
            </a:r>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8" name="TextBox 7">
            <a:extLst>
              <a:ext uri="{FF2B5EF4-FFF2-40B4-BE49-F238E27FC236}">
                <a16:creationId xmlns:a16="http://schemas.microsoft.com/office/drawing/2014/main" id="{879B961E-357E-41A6-E164-95E5F0F263B4}"/>
              </a:ext>
            </a:extLst>
          </p:cNvPr>
          <p:cNvSpPr txBox="1"/>
          <p:nvPr/>
        </p:nvSpPr>
        <p:spPr>
          <a:xfrm>
            <a:off x="533400" y="1633031"/>
            <a:ext cx="7543800" cy="1323439"/>
          </a:xfrm>
          <a:prstGeom prst="rect">
            <a:avLst/>
          </a:prstGeom>
          <a:noFill/>
        </p:spPr>
        <p:txBody>
          <a:bodyPr wrap="square">
            <a:spAutoFit/>
          </a:bodyPr>
          <a:lstStyle/>
          <a:p>
            <a:pPr>
              <a:buNone/>
            </a:pPr>
            <a:r>
              <a:rPr lang="en-GB" sz="1600" b="1" dirty="0"/>
              <a:t>HTTP</a:t>
            </a:r>
            <a:r>
              <a:rPr lang="en-GB" sz="1600" dirty="0"/>
              <a:t> (</a:t>
            </a:r>
            <a:r>
              <a:rPr lang="en-GB" sz="1600" dirty="0" err="1"/>
              <a:t>HyperText</a:t>
            </a:r>
            <a:r>
              <a:rPr lang="en-GB" sz="1600" dirty="0"/>
              <a:t> Transfer Protocol) is </a:t>
            </a:r>
            <a:r>
              <a:rPr lang="en-GB" sz="1600" b="1" dirty="0"/>
              <a:t>standard application-level protocol </a:t>
            </a:r>
            <a:r>
              <a:rPr lang="en-GB" sz="1600" dirty="0"/>
              <a:t>used for exchanging </a:t>
            </a:r>
            <a:r>
              <a:rPr lang="en-GB" sz="1600" b="1" dirty="0"/>
              <a:t>files on the World Wide Web</a:t>
            </a:r>
            <a:r>
              <a:rPr lang="en-GB" sz="1600" dirty="0"/>
              <a:t>. </a:t>
            </a:r>
          </a:p>
          <a:p>
            <a:pPr>
              <a:buNone/>
            </a:pPr>
            <a:r>
              <a:rPr lang="en-GB" sz="1600" dirty="0"/>
              <a:t>HTTP runs on top of the TCP/IP protocol and (later) on the QUIC protocol. </a:t>
            </a:r>
            <a:r>
              <a:rPr lang="en-GB" sz="1600" b="1" dirty="0"/>
              <a:t>Web browsers are HTTP clients</a:t>
            </a:r>
            <a:r>
              <a:rPr lang="en-GB" sz="1600" dirty="0"/>
              <a:t> that send file requests to </a:t>
            </a:r>
            <a:r>
              <a:rPr lang="en-GB" sz="1600" b="1" dirty="0"/>
              <a:t>Web servers</a:t>
            </a:r>
            <a:r>
              <a:rPr lang="en-GB" sz="1600" dirty="0"/>
              <a:t>, which in turn handle the requests via an </a:t>
            </a:r>
            <a:r>
              <a:rPr lang="en-GB" sz="1600" b="1" dirty="0"/>
              <a:t>HTTP service</a:t>
            </a:r>
            <a:r>
              <a:rPr lang="en-GB" sz="1600" dirty="0"/>
              <a:t>. </a:t>
            </a:r>
          </a:p>
        </p:txBody>
      </p:sp>
      <p:sp>
        <p:nvSpPr>
          <p:cNvPr id="17" name="TextBox 16">
            <a:extLst>
              <a:ext uri="{FF2B5EF4-FFF2-40B4-BE49-F238E27FC236}">
                <a16:creationId xmlns:a16="http://schemas.microsoft.com/office/drawing/2014/main" id="{DC113386-E076-4A87-863F-7D44E7D9C623}"/>
              </a:ext>
            </a:extLst>
          </p:cNvPr>
          <p:cNvSpPr txBox="1"/>
          <p:nvPr/>
        </p:nvSpPr>
        <p:spPr>
          <a:xfrm>
            <a:off x="5029200" y="4912668"/>
            <a:ext cx="2362200" cy="230832"/>
          </a:xfrm>
          <a:prstGeom prst="rect">
            <a:avLst/>
          </a:prstGeom>
          <a:noFill/>
        </p:spPr>
        <p:txBody>
          <a:bodyPr wrap="square">
            <a:spAutoFit/>
          </a:bodyPr>
          <a:lstStyle/>
          <a:p>
            <a:r>
              <a:rPr lang="en-GB" sz="900" dirty="0"/>
              <a:t>https://</a:t>
            </a:r>
            <a:r>
              <a:rPr lang="en-GB" sz="900" dirty="0" err="1"/>
              <a:t>www.britannica.com</a:t>
            </a:r>
            <a:r>
              <a:rPr lang="en-GB" sz="900" dirty="0"/>
              <a:t>/technology/HTTP</a:t>
            </a:r>
            <a:endParaRPr lang="en-IT" dirty="0"/>
          </a:p>
        </p:txBody>
      </p:sp>
      <p:pic>
        <p:nvPicPr>
          <p:cNvPr id="22" name="Graphic 21">
            <a:extLst>
              <a:ext uri="{FF2B5EF4-FFF2-40B4-BE49-F238E27FC236}">
                <a16:creationId xmlns:a16="http://schemas.microsoft.com/office/drawing/2014/main" id="{38CF3B24-899D-4301-9A9A-99884BA99B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700" y="3466043"/>
            <a:ext cx="1181100" cy="1181100"/>
          </a:xfrm>
          <a:prstGeom prst="rect">
            <a:avLst/>
          </a:prstGeom>
        </p:spPr>
      </p:pic>
      <p:pic>
        <p:nvPicPr>
          <p:cNvPr id="25" name="Graphic 24">
            <a:extLst>
              <a:ext uri="{FF2B5EF4-FFF2-40B4-BE49-F238E27FC236}">
                <a16:creationId xmlns:a16="http://schemas.microsoft.com/office/drawing/2014/main" id="{D7923142-4F28-F2E6-B05C-1832806F9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0200" y="3380318"/>
            <a:ext cx="1352550" cy="1352550"/>
          </a:xfrm>
          <a:prstGeom prst="rect">
            <a:avLst/>
          </a:prstGeom>
        </p:spPr>
      </p:pic>
      <p:cxnSp>
        <p:nvCxnSpPr>
          <p:cNvPr id="30" name="Straight Arrow Connector 29">
            <a:extLst>
              <a:ext uri="{FF2B5EF4-FFF2-40B4-BE49-F238E27FC236}">
                <a16:creationId xmlns:a16="http://schemas.microsoft.com/office/drawing/2014/main" id="{1530DB0F-5F21-37AF-D114-2668C889038A}"/>
              </a:ext>
            </a:extLst>
          </p:cNvPr>
          <p:cNvCxnSpPr/>
          <p:nvPr/>
        </p:nvCxnSpPr>
        <p:spPr>
          <a:xfrm>
            <a:off x="1905000" y="3867150"/>
            <a:ext cx="3429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195354-C4A2-28DB-FA15-490D2B71ED98}"/>
              </a:ext>
            </a:extLst>
          </p:cNvPr>
          <p:cNvCxnSpPr>
            <a:cxnSpLocks/>
          </p:cNvCxnSpPr>
          <p:nvPr/>
        </p:nvCxnSpPr>
        <p:spPr>
          <a:xfrm flipH="1">
            <a:off x="1905000" y="4476750"/>
            <a:ext cx="3429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C734E38-B779-3839-60B5-FA6A47909E06}"/>
              </a:ext>
            </a:extLst>
          </p:cNvPr>
          <p:cNvSpPr txBox="1"/>
          <p:nvPr/>
        </p:nvSpPr>
        <p:spPr>
          <a:xfrm>
            <a:off x="3209522" y="3522880"/>
            <a:ext cx="1048557" cy="307777"/>
          </a:xfrm>
          <a:prstGeom prst="rect">
            <a:avLst/>
          </a:prstGeom>
          <a:noFill/>
        </p:spPr>
        <p:txBody>
          <a:bodyPr wrap="none" rtlCol="0">
            <a:spAutoFit/>
          </a:bodyPr>
          <a:lstStyle/>
          <a:p>
            <a:r>
              <a:rPr lang="en-IT" sz="1400" b="1" dirty="0"/>
              <a:t>1. REQUEST</a:t>
            </a:r>
          </a:p>
        </p:txBody>
      </p:sp>
      <p:sp>
        <p:nvSpPr>
          <p:cNvPr id="35" name="TextBox 34">
            <a:extLst>
              <a:ext uri="{FF2B5EF4-FFF2-40B4-BE49-F238E27FC236}">
                <a16:creationId xmlns:a16="http://schemas.microsoft.com/office/drawing/2014/main" id="{D0BB1ABE-21E1-EE6C-5386-A095381F207B}"/>
              </a:ext>
            </a:extLst>
          </p:cNvPr>
          <p:cNvSpPr txBox="1"/>
          <p:nvPr/>
        </p:nvSpPr>
        <p:spPr>
          <a:xfrm>
            <a:off x="3192649" y="4168973"/>
            <a:ext cx="1146339" cy="307777"/>
          </a:xfrm>
          <a:prstGeom prst="rect">
            <a:avLst/>
          </a:prstGeom>
          <a:noFill/>
        </p:spPr>
        <p:txBody>
          <a:bodyPr wrap="none" rtlCol="0">
            <a:spAutoFit/>
          </a:bodyPr>
          <a:lstStyle/>
          <a:p>
            <a:r>
              <a:rPr lang="en-IT" sz="1400" b="1" dirty="0"/>
              <a:t>2. RESPONSE</a:t>
            </a:r>
          </a:p>
        </p:txBody>
      </p:sp>
      <p:sp>
        <p:nvSpPr>
          <p:cNvPr id="36" name="TextBox 35">
            <a:extLst>
              <a:ext uri="{FF2B5EF4-FFF2-40B4-BE49-F238E27FC236}">
                <a16:creationId xmlns:a16="http://schemas.microsoft.com/office/drawing/2014/main" id="{2C0D634D-EFD3-6B91-3D4F-33B8ABC303A4}"/>
              </a:ext>
            </a:extLst>
          </p:cNvPr>
          <p:cNvSpPr txBox="1"/>
          <p:nvPr/>
        </p:nvSpPr>
        <p:spPr>
          <a:xfrm>
            <a:off x="3938761" y="2838852"/>
            <a:ext cx="4342087" cy="523220"/>
          </a:xfrm>
          <a:prstGeom prst="rect">
            <a:avLst/>
          </a:prstGeom>
          <a:noFill/>
        </p:spPr>
        <p:txBody>
          <a:bodyPr wrap="none" rtlCol="0">
            <a:spAutoFit/>
          </a:bodyPr>
          <a:lstStyle/>
          <a:p>
            <a:pPr algn="ctr"/>
            <a:r>
              <a:rPr lang="en-IT" sz="1400" b="1" dirty="0"/>
              <a:t>STATELESS!!</a:t>
            </a:r>
          </a:p>
          <a:p>
            <a:pPr algn="ctr"/>
            <a:r>
              <a:rPr lang="en-IT" sz="1400" b="1" dirty="0"/>
              <a:t>EVERY REQUEST IS NOT DEFINED BY THE PREVIOUS ONE</a:t>
            </a:r>
          </a:p>
        </p:txBody>
      </p:sp>
    </p:spTree>
    <p:extLst>
      <p:ext uri="{BB962C8B-B14F-4D97-AF65-F5344CB8AC3E}">
        <p14:creationId xmlns:p14="http://schemas.microsoft.com/office/powerpoint/2010/main" val="273634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86E464-C722-FCCC-367C-5C19407F46B0}"/>
              </a:ext>
            </a:extLst>
          </p:cNvPr>
          <p:cNvSpPr txBox="1"/>
          <p:nvPr/>
        </p:nvSpPr>
        <p:spPr>
          <a:xfrm>
            <a:off x="685800" y="1062636"/>
            <a:ext cx="3352800" cy="2554545"/>
          </a:xfrm>
          <a:prstGeom prst="rect">
            <a:avLst/>
          </a:prstGeom>
          <a:noFill/>
        </p:spPr>
        <p:txBody>
          <a:bodyPr wrap="square">
            <a:spAutoFit/>
          </a:bodyPr>
          <a:lstStyle/>
          <a:p>
            <a:pPr>
              <a:buNone/>
            </a:pPr>
            <a:r>
              <a:rPr lang="en-GB" sz="1600" dirty="0"/>
              <a:t>An HTTP request has </a:t>
            </a:r>
            <a:r>
              <a:rPr lang="en-GB" sz="1600" b="1" dirty="0"/>
              <a:t>four main parts</a:t>
            </a:r>
            <a:r>
              <a:rPr lang="en-GB" sz="1600" dirty="0"/>
              <a:t>:</a:t>
            </a:r>
          </a:p>
          <a:p>
            <a:pPr>
              <a:buFont typeface="+mj-lt"/>
              <a:buAutoNum type="arabicPeriod"/>
            </a:pPr>
            <a:r>
              <a:rPr lang="en-GB" sz="1600" b="1" dirty="0"/>
              <a:t>Method (Type): </a:t>
            </a:r>
            <a:r>
              <a:rPr lang="en-GB" sz="1600" dirty="0"/>
              <a:t>what action to perform</a:t>
            </a:r>
          </a:p>
          <a:p>
            <a:pPr>
              <a:buFont typeface="+mj-lt"/>
              <a:buAutoNum type="arabicPeriod"/>
            </a:pPr>
            <a:r>
              <a:rPr lang="en-GB" sz="1600" b="1" dirty="0"/>
              <a:t>URL (Endpoint): </a:t>
            </a:r>
            <a:r>
              <a:rPr lang="en-GB" sz="1600" dirty="0"/>
              <a:t>what resource to act on</a:t>
            </a:r>
          </a:p>
          <a:p>
            <a:pPr>
              <a:buFont typeface="+mj-lt"/>
              <a:buAutoNum type="arabicPeriod"/>
            </a:pPr>
            <a:r>
              <a:rPr lang="en-GB" sz="1600" b="1" dirty="0"/>
              <a:t>Headers:</a:t>
            </a:r>
            <a:r>
              <a:rPr lang="en-GB" sz="1600" dirty="0"/>
              <a:t> extra info about the request (e.g., Authorization)</a:t>
            </a:r>
          </a:p>
          <a:p>
            <a:pPr>
              <a:buFont typeface="+mj-lt"/>
              <a:buAutoNum type="arabicPeriod"/>
            </a:pPr>
            <a:r>
              <a:rPr lang="en-GB" sz="1600" b="1" dirty="0"/>
              <a:t>Body (Payload): </a:t>
            </a:r>
            <a:r>
              <a:rPr lang="en-GB" sz="1600" dirty="0"/>
              <a:t>data sent to the server (if needed, remember, these are </a:t>
            </a:r>
            <a:r>
              <a:rPr lang="en-GB" sz="1600" u="sng" dirty="0"/>
              <a:t>REQUESTS</a:t>
            </a:r>
            <a:r>
              <a:rPr lang="en-GB" sz="1600" dirty="0"/>
              <a:t>)</a:t>
            </a:r>
          </a:p>
        </p:txBody>
      </p:sp>
      <p:sp>
        <p:nvSpPr>
          <p:cNvPr id="5" name="TextBox 4">
            <a:extLst>
              <a:ext uri="{FF2B5EF4-FFF2-40B4-BE49-F238E27FC236}">
                <a16:creationId xmlns:a16="http://schemas.microsoft.com/office/drawing/2014/main" id="{33F98114-FD9B-6571-C59C-F32FA4481EC1}"/>
              </a:ext>
            </a:extLst>
          </p:cNvPr>
          <p:cNvSpPr txBox="1"/>
          <p:nvPr/>
        </p:nvSpPr>
        <p:spPr>
          <a:xfrm>
            <a:off x="685800" y="514350"/>
            <a:ext cx="7239000" cy="523220"/>
          </a:xfrm>
          <a:prstGeom prst="rect">
            <a:avLst/>
          </a:prstGeom>
          <a:noFill/>
        </p:spPr>
        <p:txBody>
          <a:bodyPr wrap="square">
            <a:spAutoFit/>
          </a:bodyPr>
          <a:lstStyle/>
          <a:p>
            <a:r>
              <a:rPr lang="en-GB" sz="2800" b="1" dirty="0">
                <a:solidFill>
                  <a:srgbClr val="333333"/>
                </a:solidFill>
                <a:latin typeface="Aptos" panose="020B0004020202020204" pitchFamily="34" charset="0"/>
              </a:rPr>
              <a:t>HTTP REQUESTS</a:t>
            </a:r>
            <a:endParaRPr lang="en-GB" sz="1650" b="1" dirty="0">
              <a:solidFill>
                <a:srgbClr val="333333"/>
              </a:solidFill>
              <a:latin typeface="Aptos" panose="020B0004020202020204" pitchFamily="34" charset="0"/>
            </a:endParaRPr>
          </a:p>
        </p:txBody>
      </p:sp>
      <p:sp>
        <p:nvSpPr>
          <p:cNvPr id="6" name="TextBox 5">
            <a:extLst>
              <a:ext uri="{FF2B5EF4-FFF2-40B4-BE49-F238E27FC236}">
                <a16:creationId xmlns:a16="http://schemas.microsoft.com/office/drawing/2014/main" id="{365846E1-14A9-D525-D87F-48119E6DCC49}"/>
              </a:ext>
            </a:extLst>
          </p:cNvPr>
          <p:cNvSpPr txBox="1"/>
          <p:nvPr/>
        </p:nvSpPr>
        <p:spPr>
          <a:xfrm>
            <a:off x="4195378" y="4231287"/>
            <a:ext cx="4572000" cy="196208"/>
          </a:xfrm>
          <a:prstGeom prst="rect">
            <a:avLst/>
          </a:prstGeom>
          <a:noFill/>
        </p:spPr>
        <p:txBody>
          <a:bodyPr wrap="square">
            <a:spAutoFit/>
          </a:bodyPr>
          <a:lstStyle/>
          <a:p>
            <a:r>
              <a:rPr lang="en-GB" sz="675" dirty="0"/>
              <a:t>https://</a:t>
            </a:r>
            <a:r>
              <a:rPr lang="en-GB" sz="675" dirty="0" err="1"/>
              <a:t>en.wikipedia.org</a:t>
            </a:r>
            <a:r>
              <a:rPr lang="en-GB" sz="675" dirty="0"/>
              <a:t>/wiki/HTTP</a:t>
            </a:r>
            <a:endParaRPr lang="en-IT" sz="675" dirty="0"/>
          </a:p>
        </p:txBody>
      </p:sp>
      <p:graphicFrame>
        <p:nvGraphicFramePr>
          <p:cNvPr id="7" name="Table 6">
            <a:extLst>
              <a:ext uri="{FF2B5EF4-FFF2-40B4-BE49-F238E27FC236}">
                <a16:creationId xmlns:a16="http://schemas.microsoft.com/office/drawing/2014/main" id="{8BC05EFD-A0BF-5C73-804D-2E2AF426C5F6}"/>
              </a:ext>
            </a:extLst>
          </p:cNvPr>
          <p:cNvGraphicFramePr>
            <a:graphicFrameLocks noGrp="1"/>
          </p:cNvGraphicFramePr>
          <p:nvPr>
            <p:extLst>
              <p:ext uri="{D42A27DB-BD31-4B8C-83A1-F6EECF244321}">
                <p14:modId xmlns:p14="http://schemas.microsoft.com/office/powerpoint/2010/main" val="1063527287"/>
              </p:ext>
            </p:extLst>
          </p:nvPr>
        </p:nvGraphicFramePr>
        <p:xfrm>
          <a:off x="4038600" y="1062636"/>
          <a:ext cx="4289180" cy="3030140"/>
        </p:xfrm>
        <a:graphic>
          <a:graphicData uri="http://schemas.openxmlformats.org/drawingml/2006/table">
            <a:tbl>
              <a:tblPr/>
              <a:tblGrid>
                <a:gridCol w="1072295">
                  <a:extLst>
                    <a:ext uri="{9D8B030D-6E8A-4147-A177-3AD203B41FA5}">
                      <a16:colId xmlns:a16="http://schemas.microsoft.com/office/drawing/2014/main" val="2540740016"/>
                    </a:ext>
                  </a:extLst>
                </a:gridCol>
                <a:gridCol w="1072295">
                  <a:extLst>
                    <a:ext uri="{9D8B030D-6E8A-4147-A177-3AD203B41FA5}">
                      <a16:colId xmlns:a16="http://schemas.microsoft.com/office/drawing/2014/main" val="1908884304"/>
                    </a:ext>
                  </a:extLst>
                </a:gridCol>
                <a:gridCol w="1072295">
                  <a:extLst>
                    <a:ext uri="{9D8B030D-6E8A-4147-A177-3AD203B41FA5}">
                      <a16:colId xmlns:a16="http://schemas.microsoft.com/office/drawing/2014/main" val="1931985129"/>
                    </a:ext>
                  </a:extLst>
                </a:gridCol>
                <a:gridCol w="1072295">
                  <a:extLst>
                    <a:ext uri="{9D8B030D-6E8A-4147-A177-3AD203B41FA5}">
                      <a16:colId xmlns:a16="http://schemas.microsoft.com/office/drawing/2014/main" val="1274945255"/>
                    </a:ext>
                  </a:extLst>
                </a:gridCol>
              </a:tblGrid>
              <a:tr h="652701">
                <a:tc>
                  <a:txBody>
                    <a:bodyPr/>
                    <a:lstStyle/>
                    <a:p>
                      <a:pPr algn="ctr"/>
                      <a:r>
                        <a:rPr lang="en-GB" sz="1300" dirty="0">
                          <a:solidFill>
                            <a:srgbClr val="202122"/>
                          </a:solidFill>
                          <a:effectLst/>
                          <a:highlight>
                            <a:srgbClr val="EAECF0"/>
                          </a:highlight>
                        </a:rPr>
                        <a:t>Request method</a:t>
                      </a:r>
                    </a:p>
                  </a:txBody>
                  <a:tcPr marL="65270" marR="142778" marT="32635" marB="32635"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CF0"/>
                    </a:solidFill>
                  </a:tcPr>
                </a:tc>
                <a:tc>
                  <a:txBody>
                    <a:bodyPr/>
                    <a:lstStyle/>
                    <a:p>
                      <a:pPr algn="ctr"/>
                      <a:r>
                        <a:rPr lang="en-GB" sz="1300" dirty="0">
                          <a:solidFill>
                            <a:srgbClr val="202122"/>
                          </a:solidFill>
                          <a:effectLst/>
                          <a:highlight>
                            <a:srgbClr val="EAECF0"/>
                          </a:highlight>
                        </a:rPr>
                        <a:t>RFC</a:t>
                      </a:r>
                    </a:p>
                  </a:txBody>
                  <a:tcPr marL="65270" marR="142778" marT="32635" marB="32635" anchor="ctr">
                    <a:lnL w="3175" cap="flat" cmpd="sng" algn="ctr">
                      <a:solidFill>
                        <a:schemeClr val="tx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GB" sz="1300" dirty="0">
                          <a:solidFill>
                            <a:srgbClr val="202122"/>
                          </a:solidFill>
                          <a:effectLst/>
                          <a:highlight>
                            <a:srgbClr val="EAECF0"/>
                          </a:highlight>
                        </a:rPr>
                        <a:t>Request has payload body</a:t>
                      </a:r>
                    </a:p>
                  </a:txBody>
                  <a:tcPr marL="65270" marR="142778"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GB" sz="1300" dirty="0">
                          <a:solidFill>
                            <a:srgbClr val="202122"/>
                          </a:solidFill>
                          <a:effectLst/>
                          <a:highlight>
                            <a:srgbClr val="EAECF0"/>
                          </a:highlight>
                        </a:rPr>
                        <a:t>Response has payload body</a:t>
                      </a:r>
                    </a:p>
                  </a:txBody>
                  <a:tcPr marL="65270" marR="142778"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184351259"/>
                  </a:ext>
                </a:extLst>
              </a:tr>
              <a:tr h="261080">
                <a:tc>
                  <a:txBody>
                    <a:bodyPr/>
                    <a:lstStyle/>
                    <a:p>
                      <a:pPr algn="ctr"/>
                      <a:r>
                        <a:rPr lang="en-GB" sz="1300" b="1" dirty="0">
                          <a:solidFill>
                            <a:srgbClr val="202122"/>
                          </a:solidFill>
                          <a:effectLst/>
                          <a:highlight>
                            <a:srgbClr val="EAECF0"/>
                          </a:highlight>
                        </a:rPr>
                        <a:t>GET</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3175" cap="flat" cmpd="sng" algn="ctr">
                      <a:solidFill>
                        <a:schemeClr val="tx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DDFFDD"/>
                          </a:highlight>
                        </a:rPr>
                        <a:t>Optional</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pPr algn="ctr" fontAlgn="ctr"/>
                      <a:r>
                        <a:rPr lang="en-GB" sz="130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3151183851"/>
                  </a:ext>
                </a:extLst>
              </a:tr>
              <a:tr h="261080">
                <a:tc>
                  <a:txBody>
                    <a:bodyPr/>
                    <a:lstStyle/>
                    <a:p>
                      <a:pPr algn="ctr"/>
                      <a:r>
                        <a:rPr lang="en-GB" sz="1300">
                          <a:solidFill>
                            <a:srgbClr val="202122"/>
                          </a:solidFill>
                          <a:effectLst/>
                          <a:highlight>
                            <a:srgbClr val="EAECF0"/>
                          </a:highlight>
                        </a:rPr>
                        <a:t>HEAD</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DDFFDD"/>
                          </a:highlight>
                        </a:rPr>
                        <a:t>Optional</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pPr algn="ctr" fontAlgn="ctr"/>
                      <a:r>
                        <a:rPr lang="en-GB" sz="1300" dirty="0">
                          <a:effectLst/>
                          <a:highlight>
                            <a:srgbClr val="FFC7C7"/>
                          </a:highlight>
                        </a:rPr>
                        <a:t>No</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C7C7"/>
                    </a:solidFill>
                  </a:tcPr>
                </a:tc>
                <a:extLst>
                  <a:ext uri="{0D108BD9-81ED-4DB2-BD59-A6C34878D82A}">
                    <a16:rowId xmlns:a16="http://schemas.microsoft.com/office/drawing/2014/main" val="1217381680"/>
                  </a:ext>
                </a:extLst>
              </a:tr>
              <a:tr h="261080">
                <a:tc>
                  <a:txBody>
                    <a:bodyPr/>
                    <a:lstStyle/>
                    <a:p>
                      <a:pPr algn="ctr"/>
                      <a:r>
                        <a:rPr lang="en-GB" sz="1300" b="1" dirty="0">
                          <a:solidFill>
                            <a:srgbClr val="202122"/>
                          </a:solidFill>
                          <a:effectLst/>
                          <a:highlight>
                            <a:srgbClr val="EAECF0"/>
                          </a:highlight>
                        </a:rPr>
                        <a:t>POST</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tc>
                  <a:txBody>
                    <a:bodyPr/>
                    <a:lstStyle/>
                    <a:p>
                      <a:pPr algn="ctr" fontAlgn="ctr"/>
                      <a:r>
                        <a:rPr lang="en-GB" sz="130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1152544543"/>
                  </a:ext>
                </a:extLst>
              </a:tr>
              <a:tr h="261080">
                <a:tc>
                  <a:txBody>
                    <a:bodyPr/>
                    <a:lstStyle/>
                    <a:p>
                      <a:pPr algn="ctr"/>
                      <a:r>
                        <a:rPr lang="en-GB" sz="1300" b="1" dirty="0">
                          <a:solidFill>
                            <a:srgbClr val="202122"/>
                          </a:solidFill>
                          <a:effectLst/>
                          <a:highlight>
                            <a:srgbClr val="EAECF0"/>
                          </a:highlight>
                        </a:rPr>
                        <a:t>PUT</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dirty="0">
                          <a:solidFill>
                            <a:srgbClr val="3366CC"/>
                          </a:solidFill>
                          <a:effectLst/>
                          <a:hlinkClick r:id="rId2" tooltip="RFC (identifier)"/>
                        </a:rPr>
                        <a:t>RFC</a:t>
                      </a:r>
                      <a:r>
                        <a:rPr lang="en-GB" sz="1300" dirty="0">
                          <a:effectLst/>
                        </a:rPr>
                        <a:t> </a:t>
                      </a:r>
                      <a:r>
                        <a:rPr lang="en-GB" sz="1300" u="none" strike="noStrike" dirty="0">
                          <a:solidFill>
                            <a:srgbClr val="3366CC"/>
                          </a:solidFill>
                          <a:effectLst/>
                          <a:hlinkClick r:id="rId3"/>
                        </a:rPr>
                        <a:t>9110</a:t>
                      </a:r>
                      <a:endParaRPr lang="en-GB" sz="1300" dirty="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1915474337"/>
                  </a:ext>
                </a:extLst>
              </a:tr>
              <a:tr h="261080">
                <a:tc>
                  <a:txBody>
                    <a:bodyPr/>
                    <a:lstStyle/>
                    <a:p>
                      <a:pPr algn="ctr"/>
                      <a:r>
                        <a:rPr lang="en-GB" sz="1300" b="1" dirty="0">
                          <a:solidFill>
                            <a:srgbClr val="202122"/>
                          </a:solidFill>
                          <a:effectLst/>
                          <a:highlight>
                            <a:srgbClr val="EAECF0"/>
                          </a:highlight>
                        </a:rPr>
                        <a:t>DELETE</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dirty="0">
                          <a:effectLst/>
                          <a:highlight>
                            <a:srgbClr val="DDFFDD"/>
                          </a:highlight>
                        </a:rPr>
                        <a:t>Optional</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4230464968"/>
                  </a:ext>
                </a:extLst>
              </a:tr>
              <a:tr h="261080">
                <a:tc>
                  <a:txBody>
                    <a:bodyPr/>
                    <a:lstStyle/>
                    <a:p>
                      <a:pPr algn="ctr"/>
                      <a:r>
                        <a:rPr lang="en-GB" sz="1300">
                          <a:solidFill>
                            <a:srgbClr val="202122"/>
                          </a:solidFill>
                          <a:effectLst/>
                          <a:highlight>
                            <a:srgbClr val="EAECF0"/>
                          </a:highlight>
                        </a:rPr>
                        <a:t>CONNECT</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DDFFDD"/>
                          </a:highlight>
                        </a:rPr>
                        <a:t>Optional</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1894946940"/>
                  </a:ext>
                </a:extLst>
              </a:tr>
              <a:tr h="261080">
                <a:tc>
                  <a:txBody>
                    <a:bodyPr/>
                    <a:lstStyle/>
                    <a:p>
                      <a:pPr algn="ctr"/>
                      <a:r>
                        <a:rPr lang="en-GB" sz="1300">
                          <a:solidFill>
                            <a:srgbClr val="202122"/>
                          </a:solidFill>
                          <a:effectLst/>
                          <a:highlight>
                            <a:srgbClr val="EAECF0"/>
                          </a:highlight>
                        </a:rPr>
                        <a:t>OPTIONS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DDFFDD"/>
                          </a:highlight>
                        </a:rPr>
                        <a:t>Optional</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2746828452"/>
                  </a:ext>
                </a:extLst>
              </a:tr>
              <a:tr h="261080">
                <a:tc>
                  <a:txBody>
                    <a:bodyPr/>
                    <a:lstStyle/>
                    <a:p>
                      <a:pPr algn="ctr"/>
                      <a:r>
                        <a:rPr lang="en-GB" sz="1300">
                          <a:solidFill>
                            <a:srgbClr val="202122"/>
                          </a:solidFill>
                          <a:effectLst/>
                          <a:highlight>
                            <a:srgbClr val="EAECF0"/>
                          </a:highlight>
                        </a:rPr>
                        <a:t>TRACE</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3"/>
                        </a:rPr>
                        <a:t>9110</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FFC7C7"/>
                          </a:highlight>
                        </a:rPr>
                        <a:t>No</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C7C7"/>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3293606623"/>
                  </a:ext>
                </a:extLst>
              </a:tr>
              <a:tr h="261080">
                <a:tc>
                  <a:txBody>
                    <a:bodyPr/>
                    <a:lstStyle/>
                    <a:p>
                      <a:pPr algn="ctr"/>
                      <a:r>
                        <a:rPr lang="en-GB" sz="1300">
                          <a:solidFill>
                            <a:srgbClr val="202122"/>
                          </a:solidFill>
                          <a:effectLst/>
                          <a:highlight>
                            <a:srgbClr val="EAECF0"/>
                          </a:highlight>
                        </a:rPr>
                        <a:t>PATCH</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GB" sz="1300" u="none" strike="noStrike">
                          <a:solidFill>
                            <a:srgbClr val="3366CC"/>
                          </a:solidFill>
                          <a:effectLst/>
                          <a:hlinkClick r:id="rId2" tooltip="RFC (identifier)"/>
                        </a:rPr>
                        <a:t>RFC</a:t>
                      </a:r>
                      <a:r>
                        <a:rPr lang="en-GB" sz="1300">
                          <a:effectLst/>
                        </a:rPr>
                        <a:t> </a:t>
                      </a:r>
                      <a:r>
                        <a:rPr lang="en-GB" sz="1300" u="none" strike="noStrike">
                          <a:solidFill>
                            <a:srgbClr val="3366CC"/>
                          </a:solidFill>
                          <a:effectLst/>
                          <a:hlinkClick r:id="rId4"/>
                        </a:rPr>
                        <a:t>5789</a:t>
                      </a:r>
                      <a:endParaRPr lang="en-GB" sz="1300">
                        <a:effectLst/>
                      </a:endParaRP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GB" sz="130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tc>
                  <a:txBody>
                    <a:bodyPr/>
                    <a:lstStyle/>
                    <a:p>
                      <a:pPr algn="ctr" fontAlgn="ctr"/>
                      <a:r>
                        <a:rPr lang="en-GB" sz="1300" dirty="0">
                          <a:effectLst/>
                          <a:highlight>
                            <a:srgbClr val="9EFF9E"/>
                          </a:highlight>
                        </a:rPr>
                        <a:t>Yes</a:t>
                      </a:r>
                    </a:p>
                  </a:txBody>
                  <a:tcPr marL="65270" marR="65270" marT="32635" marB="32635"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EFF9E"/>
                    </a:solidFill>
                  </a:tcPr>
                </a:tc>
                <a:extLst>
                  <a:ext uri="{0D108BD9-81ED-4DB2-BD59-A6C34878D82A}">
                    <a16:rowId xmlns:a16="http://schemas.microsoft.com/office/drawing/2014/main" val="936239520"/>
                  </a:ext>
                </a:extLst>
              </a:tr>
            </a:tbl>
          </a:graphicData>
        </a:graphic>
      </p:graphicFrame>
      <p:sp>
        <p:nvSpPr>
          <p:cNvPr id="9" name="TextBox 8">
            <a:extLst>
              <a:ext uri="{FF2B5EF4-FFF2-40B4-BE49-F238E27FC236}">
                <a16:creationId xmlns:a16="http://schemas.microsoft.com/office/drawing/2014/main" id="{30500D35-9AFC-572C-541F-F292B68C3449}"/>
              </a:ext>
            </a:extLst>
          </p:cNvPr>
          <p:cNvSpPr txBox="1"/>
          <p:nvPr/>
        </p:nvSpPr>
        <p:spPr>
          <a:xfrm>
            <a:off x="662539" y="3838872"/>
            <a:ext cx="4572000" cy="784830"/>
          </a:xfrm>
          <a:prstGeom prst="rect">
            <a:avLst/>
          </a:prstGeom>
          <a:noFill/>
        </p:spPr>
        <p:txBody>
          <a:bodyPr wrap="square">
            <a:spAutoFit/>
          </a:bodyPr>
          <a:lstStyle/>
          <a:p>
            <a:r>
              <a:rPr lang="en-IT" dirty="0"/>
              <a:t>e.g.,</a:t>
            </a:r>
          </a:p>
          <a:p>
            <a:r>
              <a:rPr lang="en-IT" dirty="0"/>
              <a:t>1. POST /api/users HTTP/1.1</a:t>
            </a:r>
          </a:p>
          <a:p>
            <a:r>
              <a:rPr lang="en-IT" dirty="0"/>
              <a:t>2. Host: api.example.com</a:t>
            </a:r>
          </a:p>
          <a:p>
            <a:r>
              <a:rPr lang="en-IT" dirty="0"/>
              <a:t>3. Content-Type: application/json</a:t>
            </a:r>
          </a:p>
          <a:p>
            <a:r>
              <a:rPr lang="en-IT" dirty="0"/>
              <a:t>4. { "name": ”John", "role": ”researcher" }</a:t>
            </a:r>
          </a:p>
        </p:txBody>
      </p:sp>
    </p:spTree>
    <p:extLst>
      <p:ext uri="{BB962C8B-B14F-4D97-AF65-F5344CB8AC3E}">
        <p14:creationId xmlns:p14="http://schemas.microsoft.com/office/powerpoint/2010/main" val="600712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C0DFA-8B92-EBAA-EE1A-60A400DCA83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092B6A-E0D9-90E5-4446-FB6868C0F008}"/>
              </a:ext>
            </a:extLst>
          </p:cNvPr>
          <p:cNvSpPr txBox="1"/>
          <p:nvPr/>
        </p:nvSpPr>
        <p:spPr>
          <a:xfrm>
            <a:off x="685800" y="514350"/>
            <a:ext cx="7239000" cy="523220"/>
          </a:xfrm>
          <a:prstGeom prst="rect">
            <a:avLst/>
          </a:prstGeom>
          <a:noFill/>
        </p:spPr>
        <p:txBody>
          <a:bodyPr wrap="square">
            <a:spAutoFit/>
          </a:bodyPr>
          <a:lstStyle/>
          <a:p>
            <a:r>
              <a:rPr lang="en-GB" sz="2800" b="1" dirty="0">
                <a:solidFill>
                  <a:srgbClr val="333333"/>
                </a:solidFill>
                <a:latin typeface="Aptos" panose="020B0004020202020204" pitchFamily="34" charset="0"/>
              </a:rPr>
              <a:t>HTTP REQUESTS – LET’S TRY</a:t>
            </a:r>
            <a:endParaRPr lang="en-GB" sz="1650" b="1" dirty="0">
              <a:solidFill>
                <a:srgbClr val="333333"/>
              </a:solidFill>
              <a:latin typeface="Aptos" panose="020B0004020202020204" pitchFamily="34" charset="0"/>
            </a:endParaRPr>
          </a:p>
        </p:txBody>
      </p:sp>
      <p:pic>
        <p:nvPicPr>
          <p:cNvPr id="10" name="Picture 9" descr="A screenshot of a computer&#10;&#10;AI-generated content may be incorrect.">
            <a:extLst>
              <a:ext uri="{FF2B5EF4-FFF2-40B4-BE49-F238E27FC236}">
                <a16:creationId xmlns:a16="http://schemas.microsoft.com/office/drawing/2014/main" id="{3CDDE241-1473-C25B-D4D6-2ABBBC6CE078}"/>
              </a:ext>
            </a:extLst>
          </p:cNvPr>
          <p:cNvPicPr>
            <a:picLocks noChangeAspect="1"/>
          </p:cNvPicPr>
          <p:nvPr/>
        </p:nvPicPr>
        <p:blipFill>
          <a:blip r:embed="rId2"/>
          <a:srcRect r="-1010" b="46596"/>
          <a:stretch/>
        </p:blipFill>
        <p:spPr>
          <a:xfrm>
            <a:off x="3583701" y="1486076"/>
            <a:ext cx="5218602" cy="1437643"/>
          </a:xfrm>
          <a:prstGeom prst="rect">
            <a:avLst/>
          </a:prstGeom>
        </p:spPr>
      </p:pic>
      <p:sp>
        <p:nvSpPr>
          <p:cNvPr id="12" name="TextBox 11">
            <a:extLst>
              <a:ext uri="{FF2B5EF4-FFF2-40B4-BE49-F238E27FC236}">
                <a16:creationId xmlns:a16="http://schemas.microsoft.com/office/drawing/2014/main" id="{DA1E519F-D160-32E1-1E1D-9285B5C63FC7}"/>
              </a:ext>
            </a:extLst>
          </p:cNvPr>
          <p:cNvSpPr txBox="1"/>
          <p:nvPr/>
        </p:nvSpPr>
        <p:spPr>
          <a:xfrm>
            <a:off x="304800" y="1098729"/>
            <a:ext cx="4572000" cy="1169551"/>
          </a:xfrm>
          <a:prstGeom prst="rect">
            <a:avLst/>
          </a:prstGeom>
          <a:noFill/>
        </p:spPr>
        <p:txBody>
          <a:bodyPr wrap="square">
            <a:spAutoFit/>
          </a:bodyPr>
          <a:lstStyle/>
          <a:p>
            <a:r>
              <a:rPr lang="en-IT" sz="1400" b="1" dirty="0"/>
              <a:t>HOW:</a:t>
            </a:r>
          </a:p>
          <a:p>
            <a:pPr marL="228600" indent="-228600">
              <a:buFontTx/>
              <a:buAutoNum type="arabicPeriod"/>
            </a:pPr>
            <a:r>
              <a:rPr lang="en-IT" sz="1400" b="1" dirty="0"/>
              <a:t>CURL (UNIX or WINDOWS ALIAS)</a:t>
            </a:r>
          </a:p>
          <a:p>
            <a:pPr marL="228600" indent="-228600">
              <a:buFontTx/>
              <a:buAutoNum type="arabicPeriod"/>
            </a:pPr>
            <a:r>
              <a:rPr lang="en-IT" sz="1400" b="1" dirty="0"/>
              <a:t>REQUESTS MODULE IN PYTHON</a:t>
            </a:r>
          </a:p>
          <a:p>
            <a:pPr marL="228600" indent="-228600">
              <a:buAutoNum type="arabicPeriod"/>
            </a:pPr>
            <a:r>
              <a:rPr lang="en-IT" sz="1400" b="1" dirty="0"/>
              <a:t>POSTMAN</a:t>
            </a:r>
          </a:p>
          <a:p>
            <a:pPr marL="228600" indent="-228600">
              <a:buAutoNum type="arabicPeriod"/>
            </a:pPr>
            <a:r>
              <a:rPr lang="en-IT" sz="1400" b="1" dirty="0"/>
              <a:t>… MANY MORE</a:t>
            </a:r>
          </a:p>
        </p:txBody>
      </p:sp>
      <p:sp>
        <p:nvSpPr>
          <p:cNvPr id="13" name="TextBox 12">
            <a:extLst>
              <a:ext uri="{FF2B5EF4-FFF2-40B4-BE49-F238E27FC236}">
                <a16:creationId xmlns:a16="http://schemas.microsoft.com/office/drawing/2014/main" id="{41693398-3DDF-A30D-C865-419945B314D6}"/>
              </a:ext>
            </a:extLst>
          </p:cNvPr>
          <p:cNvSpPr txBox="1"/>
          <p:nvPr/>
        </p:nvSpPr>
        <p:spPr>
          <a:xfrm>
            <a:off x="258778" y="2835176"/>
            <a:ext cx="8885222" cy="1815882"/>
          </a:xfrm>
          <a:prstGeom prst="rect">
            <a:avLst/>
          </a:prstGeom>
          <a:noFill/>
        </p:spPr>
        <p:txBody>
          <a:bodyPr wrap="square" rtlCol="0">
            <a:spAutoFit/>
          </a:bodyPr>
          <a:lstStyle/>
          <a:p>
            <a:r>
              <a:rPr lang="en-IT" sz="1600" b="1" dirty="0"/>
              <a:t>CURL:</a:t>
            </a:r>
          </a:p>
          <a:p>
            <a:pPr>
              <a:buNone/>
            </a:pPr>
            <a:r>
              <a:rPr lang="en-GB" sz="1600" b="1" dirty="0"/>
              <a:t>Unix (</a:t>
            </a:r>
            <a:r>
              <a:rPr lang="en-GB" sz="1600" b="1" dirty="0" err="1"/>
              <a:t>macOs</a:t>
            </a:r>
            <a:r>
              <a:rPr lang="en-GB" sz="1600" b="1" dirty="0"/>
              <a:t> + Linux):</a:t>
            </a:r>
          </a:p>
          <a:p>
            <a:r>
              <a:rPr lang="en-GB" sz="1600" dirty="0"/>
              <a:t>curl --method GET -H "Accept: application/</a:t>
            </a:r>
            <a:r>
              <a:rPr lang="en-GB" sz="1600" dirty="0" err="1"/>
              <a:t>fhir+json</a:t>
            </a:r>
            <a:r>
              <a:rPr lang="en-GB" sz="1600" dirty="0"/>
              <a:t>" https://</a:t>
            </a:r>
            <a:r>
              <a:rPr lang="en-GB" sz="1600" dirty="0" err="1"/>
              <a:t>hapi.fhir.org</a:t>
            </a:r>
            <a:r>
              <a:rPr lang="en-GB" sz="1600" dirty="0"/>
              <a:t>/baseR4/Patient/example</a:t>
            </a:r>
          </a:p>
          <a:p>
            <a:pPr>
              <a:buNone/>
            </a:pPr>
            <a:r>
              <a:rPr lang="en-GB" sz="1600" b="1" dirty="0"/>
              <a:t>Windows </a:t>
            </a:r>
            <a:r>
              <a:rPr lang="en-GB" sz="1600" b="1" dirty="0" err="1"/>
              <a:t>powershell</a:t>
            </a:r>
            <a:r>
              <a:rPr lang="en-GB" sz="1600" b="1" dirty="0"/>
              <a:t>:</a:t>
            </a:r>
          </a:p>
          <a:p>
            <a:pPr>
              <a:buNone/>
            </a:pPr>
            <a:r>
              <a:rPr lang="en-GB" sz="1600" dirty="0"/>
              <a:t>Invoke-</a:t>
            </a:r>
            <a:r>
              <a:rPr lang="en-GB" sz="1600" dirty="0" err="1"/>
              <a:t>RestMethod</a:t>
            </a:r>
            <a:r>
              <a:rPr lang="en-GB" sz="1600" dirty="0"/>
              <a:t> -Uri "https://</a:t>
            </a:r>
            <a:r>
              <a:rPr lang="en-GB" sz="1600" dirty="0" err="1"/>
              <a:t>hapi.fhir.org</a:t>
            </a:r>
            <a:r>
              <a:rPr lang="en-GB" sz="1600" dirty="0"/>
              <a:t>/baseR4/Patient/example" -Method GET </a:t>
            </a:r>
            <a:br>
              <a:rPr lang="en-GB" sz="1600" dirty="0"/>
            </a:br>
            <a:r>
              <a:rPr lang="en-GB" sz="1600" dirty="0"/>
              <a:t>-Headers @{ "Accept" = "application/</a:t>
            </a:r>
            <a:r>
              <a:rPr lang="en-GB" sz="1600" dirty="0" err="1"/>
              <a:t>fhir+json</a:t>
            </a:r>
            <a:r>
              <a:rPr lang="en-GB" sz="1600" dirty="0"/>
              <a:t>" } (In a single line!!!)</a:t>
            </a:r>
          </a:p>
          <a:p>
            <a:endParaRPr lang="en-IT" sz="1600" b="1" dirty="0"/>
          </a:p>
        </p:txBody>
      </p:sp>
      <p:sp>
        <p:nvSpPr>
          <p:cNvPr id="15" name="TextBox 14">
            <a:extLst>
              <a:ext uri="{FF2B5EF4-FFF2-40B4-BE49-F238E27FC236}">
                <a16:creationId xmlns:a16="http://schemas.microsoft.com/office/drawing/2014/main" id="{8DF6A684-D7C4-9038-71F5-061B3EE2BBFF}"/>
              </a:ext>
            </a:extLst>
          </p:cNvPr>
          <p:cNvSpPr txBox="1"/>
          <p:nvPr/>
        </p:nvSpPr>
        <p:spPr>
          <a:xfrm>
            <a:off x="3505200" y="1147522"/>
            <a:ext cx="4572000" cy="338554"/>
          </a:xfrm>
          <a:prstGeom prst="rect">
            <a:avLst/>
          </a:prstGeom>
          <a:noFill/>
        </p:spPr>
        <p:txBody>
          <a:bodyPr wrap="square">
            <a:spAutoFit/>
          </a:bodyPr>
          <a:lstStyle/>
          <a:p>
            <a:r>
              <a:rPr lang="en-IT" sz="1600" b="1" dirty="0"/>
              <a:t>POSTMAN (</a:t>
            </a:r>
            <a:r>
              <a:rPr lang="en-GB" sz="1600" b="1" dirty="0"/>
              <a:t>https://</a:t>
            </a:r>
            <a:r>
              <a:rPr lang="en-GB" sz="1600" b="1" dirty="0" err="1"/>
              <a:t>web.postman.co</a:t>
            </a:r>
            <a:r>
              <a:rPr lang="en-GB" sz="1600" b="1" dirty="0"/>
              <a:t>/home)</a:t>
            </a:r>
            <a:r>
              <a:rPr lang="en-IT" sz="1600" b="1" dirty="0"/>
              <a:t>:</a:t>
            </a:r>
            <a:endParaRPr lang="en-IT" sz="1600" dirty="0"/>
          </a:p>
        </p:txBody>
      </p:sp>
    </p:spTree>
    <p:extLst>
      <p:ext uri="{BB962C8B-B14F-4D97-AF65-F5344CB8AC3E}">
        <p14:creationId xmlns:p14="http://schemas.microsoft.com/office/powerpoint/2010/main" val="2085292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FC111-E3C6-3801-13E8-D830741A7D3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BB9423-F26A-CB27-ABE9-9D520E354430}"/>
              </a:ext>
            </a:extLst>
          </p:cNvPr>
          <p:cNvSpPr txBox="1"/>
          <p:nvPr/>
        </p:nvSpPr>
        <p:spPr>
          <a:xfrm>
            <a:off x="685800" y="514350"/>
            <a:ext cx="7239000" cy="523220"/>
          </a:xfrm>
          <a:prstGeom prst="rect">
            <a:avLst/>
          </a:prstGeom>
          <a:noFill/>
        </p:spPr>
        <p:txBody>
          <a:bodyPr wrap="square">
            <a:spAutoFit/>
          </a:bodyPr>
          <a:lstStyle/>
          <a:p>
            <a:r>
              <a:rPr lang="en-GB" sz="2800" b="1" dirty="0">
                <a:solidFill>
                  <a:srgbClr val="333333"/>
                </a:solidFill>
                <a:latin typeface="Aptos" panose="020B0004020202020204" pitchFamily="34" charset="0"/>
              </a:rPr>
              <a:t>HTTP REQUESTS - SWAGGER</a:t>
            </a:r>
            <a:endParaRPr lang="en-GB" sz="1650" b="1" dirty="0">
              <a:solidFill>
                <a:srgbClr val="333333"/>
              </a:solidFill>
              <a:latin typeface="Aptos" panose="020B0004020202020204" pitchFamily="34" charset="0"/>
            </a:endParaRPr>
          </a:p>
        </p:txBody>
      </p:sp>
      <p:sp>
        <p:nvSpPr>
          <p:cNvPr id="3" name="TextBox 2">
            <a:extLst>
              <a:ext uri="{FF2B5EF4-FFF2-40B4-BE49-F238E27FC236}">
                <a16:creationId xmlns:a16="http://schemas.microsoft.com/office/drawing/2014/main" id="{CC188E14-5018-F9E5-B3B7-6E499BEF66A1}"/>
              </a:ext>
            </a:extLst>
          </p:cNvPr>
          <p:cNvSpPr txBox="1"/>
          <p:nvPr/>
        </p:nvSpPr>
        <p:spPr>
          <a:xfrm>
            <a:off x="515740" y="1474571"/>
            <a:ext cx="4879095" cy="523220"/>
          </a:xfrm>
          <a:prstGeom prst="rect">
            <a:avLst/>
          </a:prstGeom>
          <a:noFill/>
        </p:spPr>
        <p:txBody>
          <a:bodyPr wrap="square">
            <a:spAutoFit/>
          </a:bodyPr>
          <a:lstStyle/>
          <a:p>
            <a:r>
              <a:rPr lang="en-IT" sz="1400" dirty="0"/>
              <a:t>Swagger:</a:t>
            </a:r>
          </a:p>
          <a:p>
            <a:r>
              <a:rPr lang="en-IT" sz="1400" dirty="0"/>
              <a:t>https://hapi.fhir.org/baseR4/swagger-ui/</a:t>
            </a:r>
          </a:p>
        </p:txBody>
      </p:sp>
      <p:sp>
        <p:nvSpPr>
          <p:cNvPr id="4" name="TextBox 3">
            <a:extLst>
              <a:ext uri="{FF2B5EF4-FFF2-40B4-BE49-F238E27FC236}">
                <a16:creationId xmlns:a16="http://schemas.microsoft.com/office/drawing/2014/main" id="{7D6223B8-459A-E117-D06A-B1D6E9A72AB4}"/>
              </a:ext>
            </a:extLst>
          </p:cNvPr>
          <p:cNvSpPr txBox="1"/>
          <p:nvPr/>
        </p:nvSpPr>
        <p:spPr>
          <a:xfrm>
            <a:off x="515740" y="2184435"/>
            <a:ext cx="8180513" cy="523220"/>
          </a:xfrm>
          <a:prstGeom prst="rect">
            <a:avLst/>
          </a:prstGeom>
          <a:noFill/>
        </p:spPr>
        <p:txBody>
          <a:bodyPr wrap="square">
            <a:spAutoFit/>
          </a:bodyPr>
          <a:lstStyle/>
          <a:p>
            <a:r>
              <a:rPr lang="en-GB" sz="1400" dirty="0">
                <a:latin typeface="Open Sans" panose="020F0502020204030204" pitchFamily="34" charset="0"/>
              </a:rPr>
              <a:t>Swagger allows you to describe the structure of your APIs so that machines can read them. The ability of APIs to describe their own structure is the root of all awesomeness in Swagger. </a:t>
            </a:r>
            <a:endParaRPr lang="en-IT" sz="1400" dirty="0"/>
          </a:p>
        </p:txBody>
      </p:sp>
      <p:sp>
        <p:nvSpPr>
          <p:cNvPr id="5" name="TextBox 4">
            <a:extLst>
              <a:ext uri="{FF2B5EF4-FFF2-40B4-BE49-F238E27FC236}">
                <a16:creationId xmlns:a16="http://schemas.microsoft.com/office/drawing/2014/main" id="{19DAEF15-EE6A-0DBF-FA31-1CD8C2B5929A}"/>
              </a:ext>
            </a:extLst>
          </p:cNvPr>
          <p:cNvSpPr txBox="1"/>
          <p:nvPr/>
        </p:nvSpPr>
        <p:spPr>
          <a:xfrm>
            <a:off x="518494" y="2836879"/>
            <a:ext cx="5271572" cy="307777"/>
          </a:xfrm>
          <a:prstGeom prst="rect">
            <a:avLst/>
          </a:prstGeom>
          <a:noFill/>
        </p:spPr>
        <p:txBody>
          <a:bodyPr wrap="square">
            <a:spAutoFit/>
          </a:bodyPr>
          <a:lstStyle/>
          <a:p>
            <a:r>
              <a:rPr lang="en-IT" sz="1400" i="1" dirty="0"/>
              <a:t>from https://swagger.io/docs/specification/v2_0/what-is-swagger/</a:t>
            </a:r>
          </a:p>
        </p:txBody>
      </p:sp>
      <p:pic>
        <p:nvPicPr>
          <p:cNvPr id="6" name="Picture 5" descr="A screenshot of a computer program&#10;&#10;AI-generated content may be incorrect.">
            <a:extLst>
              <a:ext uri="{FF2B5EF4-FFF2-40B4-BE49-F238E27FC236}">
                <a16:creationId xmlns:a16="http://schemas.microsoft.com/office/drawing/2014/main" id="{050396A9-B39F-5FE5-D39E-A2F5B171D4EC}"/>
              </a:ext>
            </a:extLst>
          </p:cNvPr>
          <p:cNvPicPr>
            <a:picLocks noChangeAspect="1"/>
          </p:cNvPicPr>
          <p:nvPr/>
        </p:nvPicPr>
        <p:blipFill>
          <a:blip r:embed="rId2"/>
          <a:stretch>
            <a:fillRect/>
          </a:stretch>
        </p:blipFill>
        <p:spPr>
          <a:xfrm>
            <a:off x="3154280" y="3257550"/>
            <a:ext cx="5829300" cy="1676823"/>
          </a:xfrm>
          <a:prstGeom prst="rect">
            <a:avLst/>
          </a:prstGeom>
        </p:spPr>
      </p:pic>
    </p:spTree>
    <p:extLst>
      <p:ext uri="{BB962C8B-B14F-4D97-AF65-F5344CB8AC3E}">
        <p14:creationId xmlns:p14="http://schemas.microsoft.com/office/powerpoint/2010/main" val="291812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E6ABB-5CBB-FC8F-B2E8-9E2E00EF3D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EFE69E-1923-24F5-7046-466DB191CBC6}"/>
              </a:ext>
            </a:extLst>
          </p:cNvPr>
          <p:cNvSpPr txBox="1"/>
          <p:nvPr/>
        </p:nvSpPr>
        <p:spPr>
          <a:xfrm>
            <a:off x="685800" y="514350"/>
            <a:ext cx="7239000" cy="523220"/>
          </a:xfrm>
          <a:prstGeom prst="rect">
            <a:avLst/>
          </a:prstGeom>
          <a:noFill/>
        </p:spPr>
        <p:txBody>
          <a:bodyPr wrap="square">
            <a:spAutoFit/>
          </a:bodyPr>
          <a:lstStyle/>
          <a:p>
            <a:r>
              <a:rPr lang="en-GB" sz="2800" b="1" dirty="0">
                <a:solidFill>
                  <a:srgbClr val="333333"/>
                </a:solidFill>
                <a:latin typeface="Aptos" panose="020B0004020202020204" pitchFamily="34" charset="0"/>
              </a:rPr>
              <a:t>HTTP REQUESTS – RESPONSE CODES</a:t>
            </a: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96F7B861-D829-753C-8958-963A6D7CB56D}"/>
              </a:ext>
            </a:extLst>
          </p:cNvPr>
          <p:cNvSpPr txBox="1"/>
          <p:nvPr/>
        </p:nvSpPr>
        <p:spPr>
          <a:xfrm>
            <a:off x="12872195" y="9639768"/>
            <a:ext cx="6096000" cy="507831"/>
          </a:xfrm>
          <a:prstGeom prst="rect">
            <a:avLst/>
          </a:prstGeom>
          <a:noFill/>
        </p:spPr>
        <p:txBody>
          <a:bodyPr wrap="square">
            <a:spAutoFit/>
          </a:bodyPr>
          <a:lstStyle/>
          <a:p>
            <a:r>
              <a:rPr lang="en-GB" dirty="0">
                <a:solidFill>
                  <a:schemeClr val="bg1"/>
                </a:solidFill>
              </a:rPr>
              <a:t>https://</a:t>
            </a:r>
            <a:r>
              <a:rPr lang="en-GB" dirty="0" err="1">
                <a:solidFill>
                  <a:schemeClr val="bg1"/>
                </a:solidFill>
              </a:rPr>
              <a:t>en.wikipedia.org</a:t>
            </a:r>
            <a:r>
              <a:rPr lang="en-GB" dirty="0">
                <a:solidFill>
                  <a:schemeClr val="bg1"/>
                </a:solidFill>
              </a:rPr>
              <a:t>/wiki/HTTP</a:t>
            </a:r>
            <a:endParaRPr lang="en-IT" dirty="0">
              <a:solidFill>
                <a:schemeClr val="bg1"/>
              </a:solidFill>
            </a:endParaRPr>
          </a:p>
        </p:txBody>
      </p:sp>
      <p:graphicFrame>
        <p:nvGraphicFramePr>
          <p:cNvPr id="6" name="Table 5">
            <a:extLst>
              <a:ext uri="{FF2B5EF4-FFF2-40B4-BE49-F238E27FC236}">
                <a16:creationId xmlns:a16="http://schemas.microsoft.com/office/drawing/2014/main" id="{0A0C48E6-025D-E31B-6709-4510E564B03D}"/>
              </a:ext>
            </a:extLst>
          </p:cNvPr>
          <p:cNvGraphicFramePr>
            <a:graphicFrameLocks noGrp="1"/>
          </p:cNvGraphicFramePr>
          <p:nvPr>
            <p:extLst>
              <p:ext uri="{D42A27DB-BD31-4B8C-83A1-F6EECF244321}">
                <p14:modId xmlns:p14="http://schemas.microsoft.com/office/powerpoint/2010/main" val="3297547438"/>
              </p:ext>
            </p:extLst>
          </p:nvPr>
        </p:nvGraphicFramePr>
        <p:xfrm>
          <a:off x="511851" y="1581150"/>
          <a:ext cx="8120298" cy="2533650"/>
        </p:xfrm>
        <a:graphic>
          <a:graphicData uri="http://schemas.openxmlformats.org/drawingml/2006/table">
            <a:tbl>
              <a:tblPr firstRow="1" bandRow="1">
                <a:tableStyleId>{5C22544A-7EE6-4342-B048-85BDC9FD1C3A}</a:tableStyleId>
              </a:tblPr>
              <a:tblGrid>
                <a:gridCol w="515112">
                  <a:extLst>
                    <a:ext uri="{9D8B030D-6E8A-4147-A177-3AD203B41FA5}">
                      <a16:colId xmlns:a16="http://schemas.microsoft.com/office/drawing/2014/main" val="850203021"/>
                    </a:ext>
                  </a:extLst>
                </a:gridCol>
                <a:gridCol w="2343138">
                  <a:extLst>
                    <a:ext uri="{9D8B030D-6E8A-4147-A177-3AD203B41FA5}">
                      <a16:colId xmlns:a16="http://schemas.microsoft.com/office/drawing/2014/main" val="2320282806"/>
                    </a:ext>
                  </a:extLst>
                </a:gridCol>
                <a:gridCol w="490560">
                  <a:extLst>
                    <a:ext uri="{9D8B030D-6E8A-4147-A177-3AD203B41FA5}">
                      <a16:colId xmlns:a16="http://schemas.microsoft.com/office/drawing/2014/main" val="3019739019"/>
                    </a:ext>
                  </a:extLst>
                </a:gridCol>
                <a:gridCol w="2367690">
                  <a:extLst>
                    <a:ext uri="{9D8B030D-6E8A-4147-A177-3AD203B41FA5}">
                      <a16:colId xmlns:a16="http://schemas.microsoft.com/office/drawing/2014/main" val="702399467"/>
                    </a:ext>
                  </a:extLst>
                </a:gridCol>
                <a:gridCol w="2403798">
                  <a:extLst>
                    <a:ext uri="{9D8B030D-6E8A-4147-A177-3AD203B41FA5}">
                      <a16:colId xmlns:a16="http://schemas.microsoft.com/office/drawing/2014/main" val="1612928103"/>
                    </a:ext>
                  </a:extLst>
                </a:gridCol>
              </a:tblGrid>
              <a:tr h="347151">
                <a:tc>
                  <a:txBody>
                    <a:bodyPr/>
                    <a:lstStyle/>
                    <a:p>
                      <a:r>
                        <a:rPr lang="en-IT" sz="1600" b="1" dirty="0"/>
                        <a:t>1xx</a:t>
                      </a:r>
                    </a:p>
                  </a:txBody>
                  <a:tcPr/>
                </a:tc>
                <a:tc>
                  <a:txBody>
                    <a:bodyPr/>
                    <a:lstStyle/>
                    <a:p>
                      <a:r>
                        <a:rPr lang="en-IT" sz="1600" b="1" dirty="0"/>
                        <a:t>2xx STATUS CODES</a:t>
                      </a:r>
                    </a:p>
                  </a:txBody>
                  <a:tcPr>
                    <a:solidFill>
                      <a:schemeClr val="tx2">
                        <a:lumMod val="60000"/>
                        <a:lumOff val="40000"/>
                      </a:schemeClr>
                    </a:solidFill>
                  </a:tcPr>
                </a:tc>
                <a:tc>
                  <a:txBody>
                    <a:bodyPr/>
                    <a:lstStyle/>
                    <a:p>
                      <a:r>
                        <a:rPr lang="en-IT" sz="1600" b="1" dirty="0"/>
                        <a:t>3xx</a:t>
                      </a:r>
                    </a:p>
                  </a:txBody>
                  <a:tcPr/>
                </a:tc>
                <a:tc>
                  <a:txBody>
                    <a:bodyPr/>
                    <a:lstStyle/>
                    <a:p>
                      <a:r>
                        <a:rPr lang="en-IT" sz="1600" b="1" dirty="0"/>
                        <a:t>4xx CLIENT ERRORS</a:t>
                      </a:r>
                    </a:p>
                  </a:txBody>
                  <a:tcPr>
                    <a:solidFill>
                      <a:schemeClr val="accent2">
                        <a:lumMod val="75000"/>
                      </a:schemeClr>
                    </a:solidFill>
                  </a:tcPr>
                </a:tc>
                <a:tc>
                  <a:txBody>
                    <a:bodyPr/>
                    <a:lstStyle/>
                    <a:p>
                      <a:r>
                        <a:rPr lang="en-IT" sz="1600" b="1" dirty="0"/>
                        <a:t>5xx SERVER ERRORS</a:t>
                      </a:r>
                    </a:p>
                  </a:txBody>
                  <a:tcPr>
                    <a:solidFill>
                      <a:srgbClr val="FF0000"/>
                    </a:solidFill>
                  </a:tcPr>
                </a:tc>
                <a:extLst>
                  <a:ext uri="{0D108BD9-81ED-4DB2-BD59-A6C34878D82A}">
                    <a16:rowId xmlns:a16="http://schemas.microsoft.com/office/drawing/2014/main" val="3540337409"/>
                  </a:ext>
                </a:extLst>
              </a:tr>
              <a:tr h="2186499">
                <a:tc>
                  <a:txBody>
                    <a:bodyPr/>
                    <a:lstStyle/>
                    <a:p>
                      <a:endParaRPr lang="en-IT" sz="1200"/>
                    </a:p>
                  </a:txBody>
                  <a:tcPr/>
                </a:tc>
                <a:tc>
                  <a:txBody>
                    <a:bodyPr/>
                    <a:lstStyle/>
                    <a:p>
                      <a:r>
                        <a:rPr lang="en-IT" sz="1400" dirty="0">
                          <a:solidFill>
                            <a:schemeClr val="bg1"/>
                          </a:solidFill>
                        </a:rPr>
                        <a:t>200 Ok</a:t>
                      </a:r>
                    </a:p>
                    <a:p>
                      <a:r>
                        <a:rPr lang="en-IT" sz="1400" dirty="0">
                          <a:solidFill>
                            <a:schemeClr val="bg1"/>
                          </a:solidFill>
                        </a:rPr>
                        <a:t>201 Accepted</a:t>
                      </a:r>
                    </a:p>
                    <a:p>
                      <a:r>
                        <a:rPr lang="en-IT" sz="1400" dirty="0">
                          <a:solidFill>
                            <a:schemeClr val="bg1"/>
                          </a:solidFill>
                        </a:rPr>
                        <a:t>…</a:t>
                      </a:r>
                    </a:p>
                  </a:txBody>
                  <a:tcPr>
                    <a:solidFill>
                      <a:schemeClr val="tx2">
                        <a:lumMod val="60000"/>
                        <a:lumOff val="40000"/>
                      </a:schemeClr>
                    </a:solidFill>
                  </a:tcPr>
                </a:tc>
                <a:tc>
                  <a:txBody>
                    <a:bodyPr/>
                    <a:lstStyle/>
                    <a:p>
                      <a:endParaRPr lang="en-IT" sz="1400">
                        <a:solidFill>
                          <a:schemeClr val="bg1"/>
                        </a:solidFill>
                      </a:endParaRPr>
                    </a:p>
                  </a:txBody>
                  <a:tcPr/>
                </a:tc>
                <a:tc>
                  <a:txBody>
                    <a:bodyPr/>
                    <a:lstStyle/>
                    <a:p>
                      <a:r>
                        <a:rPr lang="en-GB" sz="1400" b="0" i="0" kern="1200" dirty="0">
                          <a:solidFill>
                            <a:schemeClr val="bg1"/>
                          </a:solidFill>
                          <a:effectLst/>
                          <a:latin typeface="+mn-lt"/>
                          <a:ea typeface="+mn-ea"/>
                          <a:cs typeface="+mn-cs"/>
                        </a:rPr>
                        <a:t>400 Bad Request</a:t>
                      </a:r>
                    </a:p>
                    <a:p>
                      <a:r>
                        <a:rPr lang="en-GB" sz="1400" b="0" dirty="0">
                          <a:solidFill>
                            <a:schemeClr val="bg1"/>
                          </a:solidFill>
                        </a:rPr>
                        <a:t>401 Unauthorized</a:t>
                      </a:r>
                    </a:p>
                    <a:p>
                      <a:r>
                        <a:rPr lang="en-GB" sz="1400" b="0" dirty="0">
                          <a:solidFill>
                            <a:schemeClr val="bg1"/>
                          </a:solidFill>
                        </a:rPr>
                        <a:t>…</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dirty="0">
                          <a:solidFill>
                            <a:schemeClr val="bg1"/>
                          </a:solidFill>
                        </a:rPr>
                        <a:t>403 Forbidden</a:t>
                      </a:r>
                      <a:br>
                        <a:rPr lang="en-GB" sz="1400" b="0" dirty="0">
                          <a:solidFill>
                            <a:schemeClr val="bg1"/>
                          </a:solidFill>
                        </a:rPr>
                      </a:br>
                      <a:r>
                        <a:rPr lang="en-GB" sz="1400" b="0" dirty="0">
                          <a:solidFill>
                            <a:schemeClr val="bg1"/>
                          </a:solidFill>
                        </a:rPr>
                        <a:t>404 Not Found</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dirty="0">
                          <a:solidFill>
                            <a:schemeClr val="bg1"/>
                          </a:solidFill>
                        </a:rPr>
                        <a:t>…</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dirty="0">
                          <a:solidFill>
                            <a:schemeClr val="bg1"/>
                          </a:solidFill>
                        </a:rPr>
                        <a:t>418 I'm a teapot</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dirty="0">
                          <a:solidFill>
                            <a:schemeClr val="bg1"/>
                          </a:solidFill>
                        </a:rPr>
                        <a:t>…</a:t>
                      </a:r>
                      <a:endParaRPr lang="en-IT" sz="1400" b="0" dirty="0">
                        <a:solidFill>
                          <a:schemeClr val="bg1"/>
                        </a:solidFill>
                      </a:endParaRPr>
                    </a:p>
                  </a:txBody>
                  <a:tcPr>
                    <a:solidFill>
                      <a:schemeClr val="accent2">
                        <a:lumMod val="75000"/>
                      </a:schemeClr>
                    </a:solidFill>
                  </a:tcPr>
                </a:tc>
                <a:tc>
                  <a:txBody>
                    <a:bodyPr/>
                    <a:lstStyle/>
                    <a:p>
                      <a:r>
                        <a:rPr lang="en-IT" sz="1400" dirty="0">
                          <a:solidFill>
                            <a:schemeClr val="bg1"/>
                          </a:solidFill>
                        </a:rPr>
                        <a:t>500 Internal Server Error</a:t>
                      </a:r>
                    </a:p>
                    <a:p>
                      <a:r>
                        <a:rPr lang="en-IT" sz="1400" dirty="0">
                          <a:solidFill>
                            <a:schemeClr val="bg1"/>
                          </a:solidFill>
                        </a:rPr>
                        <a:t>…</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502 Bad Gateway</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i="0" kern="1200" dirty="0">
                          <a:solidFill>
                            <a:schemeClr val="bg1"/>
                          </a:solidFill>
                          <a:effectLst/>
                          <a:latin typeface="+mn-lt"/>
                          <a:ea typeface="+mn-ea"/>
                          <a:cs typeface="+mn-cs"/>
                        </a:rPr>
                        <a:t>503 Service Unavailable</a:t>
                      </a:r>
                    </a:p>
                    <a:p>
                      <a:pPr marL="0" marR="0" indent="0" algn="l" defTabSz="1371600" rtl="0" eaLnBrk="1" fontAlgn="auto" latinLnBrk="0" hangingPunct="1">
                        <a:lnSpc>
                          <a:spcPct val="100000"/>
                        </a:lnSpc>
                        <a:spcBef>
                          <a:spcPts val="0"/>
                        </a:spcBef>
                        <a:spcAft>
                          <a:spcPts val="0"/>
                        </a:spcAft>
                        <a:buClrTx/>
                        <a:buSzTx/>
                        <a:buFontTx/>
                        <a:buNone/>
                        <a:tabLst/>
                        <a:defRPr/>
                      </a:pPr>
                      <a:r>
                        <a:rPr lang="en-GB" sz="1400" b="0" i="0" kern="1200" dirty="0">
                          <a:solidFill>
                            <a:schemeClr val="bg1"/>
                          </a:solidFill>
                          <a:effectLst/>
                          <a:latin typeface="+mn-lt"/>
                          <a:ea typeface="+mn-ea"/>
                          <a:cs typeface="+mn-cs"/>
                        </a:rPr>
                        <a:t>…</a:t>
                      </a:r>
                      <a:endParaRPr lang="en-IT" sz="1400" b="0" dirty="0">
                        <a:solidFill>
                          <a:schemeClr val="bg1"/>
                        </a:solidFill>
                      </a:endParaRPr>
                    </a:p>
                  </a:txBody>
                  <a:tcPr>
                    <a:solidFill>
                      <a:srgbClr val="FF0000"/>
                    </a:solidFill>
                  </a:tcPr>
                </a:tc>
                <a:extLst>
                  <a:ext uri="{0D108BD9-81ED-4DB2-BD59-A6C34878D82A}">
                    <a16:rowId xmlns:a16="http://schemas.microsoft.com/office/drawing/2014/main" val="328676841"/>
                  </a:ext>
                </a:extLst>
              </a:tr>
            </a:tbl>
          </a:graphicData>
        </a:graphic>
      </p:graphicFrame>
    </p:spTree>
    <p:extLst>
      <p:ext uri="{BB962C8B-B14F-4D97-AF65-F5344CB8AC3E}">
        <p14:creationId xmlns:p14="http://schemas.microsoft.com/office/powerpoint/2010/main" val="238729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47748-7583-82BC-A54D-0EF7C40A3E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9919574-561F-C328-FAD7-DF972E16E2A9}"/>
              </a:ext>
            </a:extLst>
          </p:cNvPr>
          <p:cNvSpPr txBox="1"/>
          <p:nvPr/>
        </p:nvSpPr>
        <p:spPr>
          <a:xfrm>
            <a:off x="685800" y="514350"/>
            <a:ext cx="7239000" cy="523220"/>
          </a:xfrm>
          <a:prstGeom prst="rect">
            <a:avLst/>
          </a:prstGeom>
          <a:noFill/>
        </p:spPr>
        <p:txBody>
          <a:bodyPr wrap="square">
            <a:spAutoFit/>
          </a:bodyPr>
          <a:lstStyle/>
          <a:p>
            <a:r>
              <a:rPr lang="en-GB" sz="2800" b="1" dirty="0">
                <a:solidFill>
                  <a:srgbClr val="333333"/>
                </a:solidFill>
                <a:latin typeface="Aptos" panose="020B0004020202020204" pitchFamily="34" charset="0"/>
              </a:rPr>
              <a:t>HTTP REQUESTS – RESPONSE CODES</a:t>
            </a: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9E30DC27-1275-D1D0-71A0-D0B8F359A092}"/>
              </a:ext>
            </a:extLst>
          </p:cNvPr>
          <p:cNvSpPr txBox="1"/>
          <p:nvPr/>
        </p:nvSpPr>
        <p:spPr>
          <a:xfrm>
            <a:off x="12872195" y="9639768"/>
            <a:ext cx="6096000" cy="507831"/>
          </a:xfrm>
          <a:prstGeom prst="rect">
            <a:avLst/>
          </a:prstGeom>
          <a:noFill/>
        </p:spPr>
        <p:txBody>
          <a:bodyPr wrap="square">
            <a:spAutoFit/>
          </a:bodyPr>
          <a:lstStyle/>
          <a:p>
            <a:r>
              <a:rPr lang="en-GB" dirty="0">
                <a:solidFill>
                  <a:schemeClr val="bg1"/>
                </a:solidFill>
              </a:rPr>
              <a:t>https://</a:t>
            </a:r>
            <a:r>
              <a:rPr lang="en-GB" dirty="0" err="1">
                <a:solidFill>
                  <a:schemeClr val="bg1"/>
                </a:solidFill>
              </a:rPr>
              <a:t>en.wikipedia.org</a:t>
            </a:r>
            <a:r>
              <a:rPr lang="en-GB" dirty="0">
                <a:solidFill>
                  <a:schemeClr val="bg1"/>
                </a:solidFill>
              </a:rPr>
              <a:t>/wiki/HTTP</a:t>
            </a:r>
            <a:endParaRPr lang="en-IT" dirty="0">
              <a:solidFill>
                <a:schemeClr val="bg1"/>
              </a:solidFill>
            </a:endParaRPr>
          </a:p>
        </p:txBody>
      </p:sp>
      <p:sp>
        <p:nvSpPr>
          <p:cNvPr id="3" name="TextBox 2">
            <a:extLst>
              <a:ext uri="{FF2B5EF4-FFF2-40B4-BE49-F238E27FC236}">
                <a16:creationId xmlns:a16="http://schemas.microsoft.com/office/drawing/2014/main" id="{E4566A6D-608A-B78C-1459-9586B7A5513B}"/>
              </a:ext>
            </a:extLst>
          </p:cNvPr>
          <p:cNvSpPr txBox="1"/>
          <p:nvPr/>
        </p:nvSpPr>
        <p:spPr>
          <a:xfrm>
            <a:off x="304800" y="1885950"/>
            <a:ext cx="8839200" cy="3077766"/>
          </a:xfrm>
          <a:prstGeom prst="rect">
            <a:avLst/>
          </a:prstGeom>
          <a:noFill/>
        </p:spPr>
        <p:txBody>
          <a:bodyPr wrap="square">
            <a:spAutoFit/>
          </a:bodyPr>
          <a:lstStyle/>
          <a:p>
            <a:r>
              <a:rPr lang="en-GB" sz="1400" b="1" i="1" dirty="0">
                <a:latin typeface="Calibri" panose="020F0502020204030204" pitchFamily="34" charset="0"/>
                <a:cs typeface="Calibri" panose="020F0502020204030204" pitchFamily="34" charset="0"/>
              </a:rPr>
              <a:t>snippets of code:</a:t>
            </a:r>
          </a:p>
          <a:p>
            <a:r>
              <a:rPr lang="en-GB" sz="1200" dirty="0">
                <a:latin typeface="Calibri" panose="020F0502020204030204" pitchFamily="34" charset="0"/>
                <a:cs typeface="Calibri" panose="020F0502020204030204" pitchFamily="34" charset="0"/>
              </a:rPr>
              <a:t>Create custom headers:</a:t>
            </a:r>
            <a:endParaRPr lang="en-GB" sz="1200" dirty="0">
              <a:latin typeface="Courier New" panose="02070309020205020404" pitchFamily="49" charset="0"/>
              <a:cs typeface="Courier New" panose="02070309020205020404" pitchFamily="49" charset="0"/>
            </a:endParaRPr>
          </a:p>
          <a:p>
            <a:r>
              <a:rPr lang="en-GB" sz="1200" dirty="0">
                <a:latin typeface="Courier New" panose="02070309020205020404" pitchFamily="49" charset="0"/>
                <a:cs typeface="Courier New" panose="02070309020205020404" pitchFamily="49" charset="0"/>
              </a:rPr>
              <a:t>headers = { </a:t>
            </a:r>
          </a:p>
          <a:p>
            <a:r>
              <a:rPr lang="en-GB" sz="1200" dirty="0">
                <a:latin typeface="Courier New" panose="02070309020205020404" pitchFamily="49" charset="0"/>
                <a:cs typeface="Courier New" panose="02070309020205020404" pitchFamily="49" charset="0"/>
              </a:rPr>
              <a:t>	"Authorization": "Bearer </a:t>
            </a:r>
            <a:r>
              <a:rPr lang="en-GB" sz="1200" dirty="0" err="1">
                <a:latin typeface="Courier New" panose="02070309020205020404" pitchFamily="49" charset="0"/>
                <a:cs typeface="Courier New" panose="02070309020205020404" pitchFamily="49" charset="0"/>
              </a:rPr>
              <a:t>your_api_token</a:t>
            </a:r>
            <a:r>
              <a:rPr lang="en-GB" sz="1200" dirty="0">
                <a:latin typeface="Courier New" panose="02070309020205020404" pitchFamily="49" charset="0"/>
                <a:cs typeface="Courier New" panose="02070309020205020404" pitchFamily="49" charset="0"/>
              </a:rPr>
              <a:t>", "Content-Type": "application/</a:t>
            </a:r>
            <a:r>
              <a:rPr lang="en-GB" sz="1200" dirty="0" err="1">
                <a:latin typeface="Courier New" panose="02070309020205020404" pitchFamily="49" charset="0"/>
                <a:cs typeface="Courier New" panose="02070309020205020404" pitchFamily="49" charset="0"/>
              </a:rPr>
              <a:t>json</a:t>
            </a:r>
            <a:r>
              <a:rPr lang="en-GB" sz="1200" dirty="0">
                <a:latin typeface="Courier New" panose="02070309020205020404" pitchFamily="49" charset="0"/>
                <a:cs typeface="Courier New" panose="02070309020205020404" pitchFamily="49" charset="0"/>
              </a:rPr>
              <a:t>", </a:t>
            </a:r>
          </a:p>
          <a:p>
            <a:r>
              <a:rPr lang="en-GB" sz="1200" dirty="0">
                <a:latin typeface="Courier New" panose="02070309020205020404" pitchFamily="49" charset="0"/>
                <a:cs typeface="Courier New" panose="02070309020205020404" pitchFamily="49" charset="0"/>
              </a:rPr>
              <a:t>	"User-Agent": "Python-Requests/Example" </a:t>
            </a:r>
          </a:p>
          <a:p>
            <a:r>
              <a:rPr lang="en-GB" sz="1200" dirty="0">
                <a:latin typeface="Courier New" panose="02070309020205020404" pitchFamily="49" charset="0"/>
                <a:cs typeface="Courier New" panose="02070309020205020404" pitchFamily="49" charset="0"/>
              </a:rPr>
              <a:t>	} </a:t>
            </a:r>
          </a:p>
          <a:p>
            <a:endParaRPr lang="en-GB" sz="1200" dirty="0">
              <a:latin typeface="Courier New" panose="02070309020205020404" pitchFamily="49" charset="0"/>
              <a:cs typeface="Courier New" panose="02070309020205020404" pitchFamily="49" charset="0"/>
            </a:endParaRPr>
          </a:p>
          <a:p>
            <a:r>
              <a:rPr lang="en-GB" sz="1200" dirty="0">
                <a:latin typeface="Calibri" panose="020F0502020204030204" pitchFamily="34" charset="0"/>
                <a:cs typeface="Calibri" panose="020F0502020204030204" pitchFamily="34" charset="0"/>
              </a:rPr>
              <a:t>Data to send with the POST request:</a:t>
            </a:r>
          </a:p>
          <a:p>
            <a:r>
              <a:rPr lang="en-GB" sz="1200" dirty="0" err="1">
                <a:latin typeface="Courier New" panose="02070309020205020404" pitchFamily="49" charset="0"/>
                <a:cs typeface="Courier New" panose="02070309020205020404" pitchFamily="49" charset="0"/>
              </a:rPr>
              <a:t>post_data</a:t>
            </a:r>
            <a:r>
              <a:rPr lang="en-GB" sz="1200" dirty="0">
                <a:latin typeface="Courier New" panose="02070309020205020404" pitchFamily="49" charset="0"/>
                <a:cs typeface="Courier New" panose="02070309020205020404" pitchFamily="49" charset="0"/>
              </a:rPr>
              <a:t> = { "key1": "value1", "key2": "value2" } </a:t>
            </a:r>
          </a:p>
          <a:p>
            <a:r>
              <a:rPr lang="en-GB" sz="1200" dirty="0">
                <a:latin typeface="Calibri" panose="020F0502020204030204" pitchFamily="34" charset="0"/>
                <a:cs typeface="Calibri" panose="020F0502020204030204" pitchFamily="34" charset="0"/>
              </a:rPr>
              <a:t>Perform the POST request :</a:t>
            </a:r>
          </a:p>
          <a:p>
            <a:r>
              <a:rPr lang="en-GB" sz="1200" dirty="0">
                <a:latin typeface="Courier New" panose="02070309020205020404" pitchFamily="49" charset="0"/>
                <a:cs typeface="Courier New" panose="02070309020205020404" pitchFamily="49" charset="0"/>
              </a:rPr>
              <a:t>try: </a:t>
            </a:r>
          </a:p>
          <a:p>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post_response</a:t>
            </a:r>
            <a:r>
              <a:rPr lang="en-GB" sz="1200" b="1" dirty="0">
                <a:latin typeface="Courier New" panose="02070309020205020404" pitchFamily="49" charset="0"/>
                <a:cs typeface="Courier New" panose="02070309020205020404" pitchFamily="49" charset="0"/>
              </a:rPr>
              <a:t> = </a:t>
            </a:r>
            <a:r>
              <a:rPr lang="en-GB" sz="1200" b="1" dirty="0" err="1">
                <a:latin typeface="Courier New" panose="02070309020205020404" pitchFamily="49" charset="0"/>
                <a:cs typeface="Courier New" panose="02070309020205020404" pitchFamily="49" charset="0"/>
              </a:rPr>
              <a:t>requests.post</a:t>
            </a: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post_url</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json</a:t>
            </a:r>
            <a:r>
              <a:rPr lang="en-GB" sz="1200" b="1" dirty="0">
                <a:latin typeface="Courier New" panose="02070309020205020404" pitchFamily="49" charset="0"/>
                <a:cs typeface="Courier New" panose="02070309020205020404" pitchFamily="49" charset="0"/>
              </a:rPr>
              <a:t>=</a:t>
            </a:r>
            <a:r>
              <a:rPr lang="en-GB" sz="1200" b="1" dirty="0" err="1">
                <a:latin typeface="Courier New" panose="02070309020205020404" pitchFamily="49" charset="0"/>
                <a:cs typeface="Courier New" panose="02070309020205020404" pitchFamily="49" charset="0"/>
              </a:rPr>
              <a:t>post_data</a:t>
            </a:r>
            <a:r>
              <a:rPr lang="en-GB" sz="1200" b="1" dirty="0">
                <a:latin typeface="Courier New" panose="02070309020205020404" pitchFamily="49" charset="0"/>
                <a:cs typeface="Courier New" panose="02070309020205020404" pitchFamily="49" charset="0"/>
              </a:rPr>
              <a:t>, headers=headers) </a:t>
            </a:r>
          </a:p>
          <a:p>
            <a:r>
              <a:rPr lang="en-GB" sz="1200" dirty="0">
                <a:latin typeface="Courier New" panose="02070309020205020404" pitchFamily="49" charset="0"/>
                <a:cs typeface="Courier New" panose="02070309020205020404" pitchFamily="49" charset="0"/>
              </a:rPr>
              <a:t>	print(</a:t>
            </a:r>
            <a:r>
              <a:rPr lang="en-GB" sz="1200" dirty="0" err="1">
                <a:latin typeface="Courier New" panose="02070309020205020404" pitchFamily="49" charset="0"/>
                <a:cs typeface="Courier New" panose="02070309020205020404" pitchFamily="49" charset="0"/>
              </a:rPr>
              <a:t>f"Status</a:t>
            </a:r>
            <a:r>
              <a:rPr lang="en-GB" sz="1200" dirty="0">
                <a:latin typeface="Courier New" panose="02070309020205020404" pitchFamily="49" charset="0"/>
                <a:cs typeface="Courier New" panose="02070309020205020404" pitchFamily="49" charset="0"/>
              </a:rPr>
              <a:t> Code: {</a:t>
            </a:r>
            <a:r>
              <a:rPr lang="en-GB" sz="1200" dirty="0" err="1">
                <a:latin typeface="Courier New" panose="02070309020205020404" pitchFamily="49" charset="0"/>
                <a:cs typeface="Courier New" panose="02070309020205020404" pitchFamily="49" charset="0"/>
              </a:rPr>
              <a:t>post_response.status_code</a:t>
            </a:r>
            <a:r>
              <a:rPr lang="en-GB" sz="1200" dirty="0">
                <a:latin typeface="Courier New" panose="02070309020205020404" pitchFamily="49" charset="0"/>
                <a:cs typeface="Courier New" panose="02070309020205020404" pitchFamily="49" charset="0"/>
              </a:rPr>
              <a:t>}")</a:t>
            </a:r>
          </a:p>
          <a:p>
            <a:r>
              <a:rPr lang="en-GB" sz="1200" dirty="0">
                <a:latin typeface="Courier New" panose="02070309020205020404" pitchFamily="49" charset="0"/>
                <a:cs typeface="Courier New" panose="02070309020205020404" pitchFamily="49" charset="0"/>
              </a:rPr>
              <a:t>	print(</a:t>
            </a:r>
            <a:r>
              <a:rPr lang="en-GB" sz="1200" dirty="0" err="1">
                <a:latin typeface="Courier New" panose="02070309020205020404" pitchFamily="49" charset="0"/>
                <a:cs typeface="Courier New" panose="02070309020205020404" pitchFamily="49" charset="0"/>
              </a:rPr>
              <a:t>f"Response</a:t>
            </a:r>
            <a:r>
              <a:rPr lang="en-GB" sz="1200" dirty="0">
                <a:latin typeface="Courier New" panose="02070309020205020404" pitchFamily="49" charset="0"/>
                <a:cs typeface="Courier New" panose="02070309020205020404" pitchFamily="49" charset="0"/>
              </a:rPr>
              <a:t> Body: {</a:t>
            </a:r>
            <a:r>
              <a:rPr lang="en-GB" sz="1200" dirty="0" err="1">
                <a:latin typeface="Courier New" panose="02070309020205020404" pitchFamily="49" charset="0"/>
                <a:cs typeface="Courier New" panose="02070309020205020404" pitchFamily="49" charset="0"/>
              </a:rPr>
              <a:t>post_response.json</a:t>
            </a:r>
            <a:r>
              <a:rPr lang="en-GB" sz="1200" dirty="0">
                <a:latin typeface="Courier New" panose="02070309020205020404" pitchFamily="49" charset="0"/>
                <a:cs typeface="Courier New" panose="02070309020205020404" pitchFamily="49" charset="0"/>
              </a:rPr>
              <a:t>()}") </a:t>
            </a:r>
          </a:p>
          <a:p>
            <a:r>
              <a:rPr lang="en-GB" sz="1200" dirty="0">
                <a:latin typeface="Courier New" panose="02070309020205020404" pitchFamily="49" charset="0"/>
                <a:cs typeface="Courier New" panose="02070309020205020404" pitchFamily="49" charset="0"/>
              </a:rPr>
              <a:t>except </a:t>
            </a:r>
            <a:r>
              <a:rPr lang="en-GB" sz="1200" dirty="0" err="1">
                <a:latin typeface="Courier New" panose="02070309020205020404" pitchFamily="49" charset="0"/>
                <a:cs typeface="Courier New" panose="02070309020205020404" pitchFamily="49" charset="0"/>
              </a:rPr>
              <a:t>requests.RequestException</a:t>
            </a:r>
            <a:r>
              <a:rPr lang="en-GB" sz="1200" dirty="0">
                <a:latin typeface="Courier New" panose="02070309020205020404" pitchFamily="49" charset="0"/>
                <a:cs typeface="Courier New" panose="02070309020205020404" pitchFamily="49" charset="0"/>
              </a:rPr>
              <a:t> as e: </a:t>
            </a:r>
          </a:p>
          <a:p>
            <a:r>
              <a:rPr lang="en-GB" sz="1200" dirty="0">
                <a:latin typeface="Courier New" panose="02070309020205020404" pitchFamily="49" charset="0"/>
                <a:cs typeface="Courier New" panose="02070309020205020404" pitchFamily="49" charset="0"/>
              </a:rPr>
              <a:t>	print(</a:t>
            </a:r>
            <a:r>
              <a:rPr lang="en-GB" sz="1200" dirty="0" err="1">
                <a:latin typeface="Courier New" panose="02070309020205020404" pitchFamily="49" charset="0"/>
                <a:cs typeface="Courier New" panose="02070309020205020404" pitchFamily="49" charset="0"/>
              </a:rPr>
              <a:t>f"Error</a:t>
            </a:r>
            <a:r>
              <a:rPr lang="en-GB" sz="1200" dirty="0">
                <a:latin typeface="Courier New" panose="02070309020205020404" pitchFamily="49" charset="0"/>
                <a:cs typeface="Courier New" panose="02070309020205020404" pitchFamily="49" charset="0"/>
              </a:rPr>
              <a:t> during POST request: {e}")</a:t>
            </a:r>
            <a:endParaRPr lang="en-IT" sz="12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46B0C16-6AF1-EB6A-53FD-F3316A8141DD}"/>
              </a:ext>
            </a:extLst>
          </p:cNvPr>
          <p:cNvSpPr txBox="1"/>
          <p:nvPr/>
        </p:nvSpPr>
        <p:spPr>
          <a:xfrm>
            <a:off x="337457" y="1178183"/>
            <a:ext cx="9486900" cy="338554"/>
          </a:xfrm>
          <a:prstGeom prst="rect">
            <a:avLst/>
          </a:prstGeom>
          <a:noFill/>
        </p:spPr>
        <p:txBody>
          <a:bodyPr wrap="square">
            <a:spAutoFit/>
          </a:bodyPr>
          <a:lstStyle/>
          <a:p>
            <a:r>
              <a:rPr lang="en-IT" sz="1600" b="1" dirty="0"/>
              <a:t>LET’S TRY SOMETHING SIMPLE WITH: 02-APIs/simple_requests.ipynb</a:t>
            </a:r>
          </a:p>
        </p:txBody>
      </p:sp>
    </p:spTree>
    <p:extLst>
      <p:ext uri="{BB962C8B-B14F-4D97-AF65-F5344CB8AC3E}">
        <p14:creationId xmlns:p14="http://schemas.microsoft.com/office/powerpoint/2010/main" val="4184424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14F3F7-614E-099B-EFA5-AF485F522911}"/>
              </a:ext>
            </a:extLst>
          </p:cNvPr>
          <p:cNvSpPr txBox="1">
            <a:spLocks noChangeAspect="1" noChangeArrowheads="1"/>
          </p:cNvSpPr>
          <p:nvPr/>
        </p:nvSpPr>
        <p:spPr>
          <a:xfrm>
            <a:off x="152400" y="201524"/>
            <a:ext cx="7886700" cy="3453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solidFill>
                  <a:srgbClr val="333333"/>
                </a:solidFill>
                <a:latin typeface="Aptos" panose="020B0004020202020204" pitchFamily="34" charset="0"/>
              </a:rPr>
              <a:t>HTTP REQUESTS – LET’S TRY ON SOMETHING REAL</a:t>
            </a:r>
            <a:endParaRPr lang="en-GB" sz="1400" b="1" dirty="0">
              <a:solidFill>
                <a:srgbClr val="333333"/>
              </a:solidFill>
              <a:latin typeface="Aptos" panose="020B0004020202020204" pitchFamily="34" charset="0"/>
            </a:endParaRPr>
          </a:p>
        </p:txBody>
      </p:sp>
      <p:sp>
        <p:nvSpPr>
          <p:cNvPr id="5" name="Titolo 1">
            <a:extLst>
              <a:ext uri="{FF2B5EF4-FFF2-40B4-BE49-F238E27FC236}">
                <a16:creationId xmlns:a16="http://schemas.microsoft.com/office/drawing/2014/main" id="{91D88AEE-078E-A498-0C15-EFE9FFDD2742}"/>
              </a:ext>
            </a:extLst>
          </p:cNvPr>
          <p:cNvSpPr txBox="1">
            <a:spLocks/>
          </p:cNvSpPr>
          <p:nvPr/>
        </p:nvSpPr>
        <p:spPr>
          <a:xfrm>
            <a:off x="939800" y="1859806"/>
            <a:ext cx="14738004" cy="967926"/>
          </a:xfrm>
          <a:prstGeom prst="rect">
            <a:avLst/>
          </a:prstGeom>
        </p:spPr>
        <p:txBody>
          <a:bodyPr rtlCol="0"/>
          <a:lstStyle>
            <a:lvl1pPr algn="ctr" defTabSz="457200" rtl="0" eaLnBrk="1" latinLnBrk="0" hangingPunct="1">
              <a:spcBef>
                <a:spcPct val="0"/>
              </a:spcBef>
              <a:buNone/>
              <a:defRPr sz="2200" kern="1200">
                <a:solidFill>
                  <a:schemeClr val="tx1"/>
                </a:solidFill>
                <a:latin typeface="+mj-lt"/>
                <a:ea typeface="+mj-ea"/>
                <a:cs typeface="+mj-cs"/>
              </a:defRPr>
            </a:lvl1pPr>
          </a:lstStyle>
          <a:p>
            <a:r>
              <a:rPr lang="it-IT"/>
              <a:t>Mapping data</a:t>
            </a:r>
            <a:endParaRPr lang="it-IT" dirty="0"/>
          </a:p>
        </p:txBody>
      </p:sp>
      <p:sp>
        <p:nvSpPr>
          <p:cNvPr id="6" name="TextBox 5">
            <a:extLst>
              <a:ext uri="{FF2B5EF4-FFF2-40B4-BE49-F238E27FC236}">
                <a16:creationId xmlns:a16="http://schemas.microsoft.com/office/drawing/2014/main" id="{00E962D4-E25C-539E-0580-A71124DC2311}"/>
              </a:ext>
            </a:extLst>
          </p:cNvPr>
          <p:cNvSpPr txBox="1"/>
          <p:nvPr/>
        </p:nvSpPr>
        <p:spPr>
          <a:xfrm>
            <a:off x="-476250" y="741145"/>
            <a:ext cx="9144000" cy="482568"/>
          </a:xfrm>
          <a:prstGeom prst="rect">
            <a:avLst/>
          </a:prstGeom>
          <a:noFill/>
        </p:spPr>
        <p:txBody>
          <a:bodyPr wrap="square">
            <a:spAutoFit/>
          </a:bodyPr>
          <a:lstStyle/>
          <a:p>
            <a:pPr marL="703489" lvl="1">
              <a:lnSpc>
                <a:spcPct val="90000"/>
              </a:lnSpc>
              <a:spcBef>
                <a:spcPts val="900"/>
              </a:spcBef>
              <a:spcAft>
                <a:spcPts val="900"/>
              </a:spcAft>
              <a:buSzPct val="145000"/>
            </a:pP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LET’S START WITH RCSB</a:t>
            </a:r>
          </a:p>
        </p:txBody>
      </p:sp>
      <p:sp>
        <p:nvSpPr>
          <p:cNvPr id="7" name="TextBox 6">
            <a:extLst>
              <a:ext uri="{FF2B5EF4-FFF2-40B4-BE49-F238E27FC236}">
                <a16:creationId xmlns:a16="http://schemas.microsoft.com/office/drawing/2014/main" id="{34048AE7-AC37-1BC0-97B9-176C17CEA8F0}"/>
              </a:ext>
            </a:extLst>
          </p:cNvPr>
          <p:cNvSpPr txBox="1"/>
          <p:nvPr/>
        </p:nvSpPr>
        <p:spPr>
          <a:xfrm>
            <a:off x="1877786" y="4181505"/>
            <a:ext cx="3494314" cy="507831"/>
          </a:xfrm>
          <a:prstGeom prst="rect">
            <a:avLst/>
          </a:prstGeom>
          <a:noFill/>
        </p:spPr>
        <p:txBody>
          <a:bodyPr wrap="square">
            <a:spAutoFit/>
          </a:bodyPr>
          <a:lstStyle/>
          <a:p>
            <a:r>
              <a:rPr lang="en-IT" dirty="0">
                <a:solidFill>
                  <a:schemeClr val="bg1"/>
                </a:solidFill>
              </a:rPr>
              <a:t>https://www.rcsb.org/</a:t>
            </a:r>
          </a:p>
        </p:txBody>
      </p:sp>
      <p:pic>
        <p:nvPicPr>
          <p:cNvPr id="8" name="Picture 7" descr="A screenshot of a web services overview&#10;&#10;Description automatically generated">
            <a:extLst>
              <a:ext uri="{FF2B5EF4-FFF2-40B4-BE49-F238E27FC236}">
                <a16:creationId xmlns:a16="http://schemas.microsoft.com/office/drawing/2014/main" id="{2BBC79A4-1870-AF22-89D4-627970CE7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310431"/>
            <a:ext cx="6392755" cy="2773913"/>
          </a:xfrm>
          <a:prstGeom prst="rect">
            <a:avLst/>
          </a:prstGeom>
        </p:spPr>
      </p:pic>
      <p:grpSp>
        <p:nvGrpSpPr>
          <p:cNvPr id="11" name="Group 10">
            <a:extLst>
              <a:ext uri="{FF2B5EF4-FFF2-40B4-BE49-F238E27FC236}">
                <a16:creationId xmlns:a16="http://schemas.microsoft.com/office/drawing/2014/main" id="{4942329E-BB8C-FE26-CBC0-DC3B0D678DD1}"/>
              </a:ext>
            </a:extLst>
          </p:cNvPr>
          <p:cNvGrpSpPr/>
          <p:nvPr/>
        </p:nvGrpSpPr>
        <p:grpSpPr>
          <a:xfrm>
            <a:off x="2935895" y="1399011"/>
            <a:ext cx="6055705" cy="3340389"/>
            <a:chOff x="7116979" y="1777048"/>
            <a:chExt cx="9113620" cy="5027166"/>
          </a:xfrm>
        </p:grpSpPr>
        <p:pic>
          <p:nvPicPr>
            <p:cNvPr id="9" name="Picture 8" descr="A screenshot of a computer&#10;&#10;Description automatically generated">
              <a:extLst>
                <a:ext uri="{FF2B5EF4-FFF2-40B4-BE49-F238E27FC236}">
                  <a16:creationId xmlns:a16="http://schemas.microsoft.com/office/drawing/2014/main" id="{583B157F-73BA-E9A6-72C6-775793E1D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979" y="1777048"/>
              <a:ext cx="9113620" cy="5027166"/>
            </a:xfrm>
            <a:prstGeom prst="rect">
              <a:avLst/>
            </a:prstGeom>
          </p:spPr>
        </p:pic>
        <p:sp>
          <p:nvSpPr>
            <p:cNvPr id="10" name="Rectangle 9">
              <a:extLst>
                <a:ext uri="{FF2B5EF4-FFF2-40B4-BE49-F238E27FC236}">
                  <a16:creationId xmlns:a16="http://schemas.microsoft.com/office/drawing/2014/main" id="{5568C10C-87FD-D855-6250-D4D8B0059C23}"/>
                </a:ext>
              </a:extLst>
            </p:cNvPr>
            <p:cNvSpPr/>
            <p:nvPr/>
          </p:nvSpPr>
          <p:spPr>
            <a:xfrm>
              <a:off x="7331529" y="5519057"/>
              <a:ext cx="977273" cy="42454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grpSp>
    </p:spTree>
    <p:extLst>
      <p:ext uri="{BB962C8B-B14F-4D97-AF65-F5344CB8AC3E}">
        <p14:creationId xmlns:p14="http://schemas.microsoft.com/office/powerpoint/2010/main" val="3857110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267AC-1857-74B8-040B-E52D720E0C7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92E1FA7-174B-77CD-9B7E-226574664B17}"/>
              </a:ext>
            </a:extLst>
          </p:cNvPr>
          <p:cNvSpPr txBox="1">
            <a:spLocks noChangeAspect="1" noChangeArrowheads="1"/>
          </p:cNvSpPr>
          <p:nvPr/>
        </p:nvSpPr>
        <p:spPr>
          <a:xfrm>
            <a:off x="152400" y="201524"/>
            <a:ext cx="7886700" cy="3453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solidFill>
                  <a:srgbClr val="333333"/>
                </a:solidFill>
                <a:latin typeface="Aptos" panose="020B0004020202020204" pitchFamily="34" charset="0"/>
              </a:rPr>
              <a:t>HTTP REQUESTS – LET’S TRY ON SOMETHING REAL</a:t>
            </a:r>
            <a:endParaRPr lang="en-GB" sz="1400" b="1" dirty="0">
              <a:solidFill>
                <a:srgbClr val="333333"/>
              </a:solidFill>
              <a:latin typeface="Aptos" panose="020B0004020202020204" pitchFamily="34" charset="0"/>
            </a:endParaRPr>
          </a:p>
        </p:txBody>
      </p:sp>
      <p:sp>
        <p:nvSpPr>
          <p:cNvPr id="6" name="TextBox 5">
            <a:extLst>
              <a:ext uri="{FF2B5EF4-FFF2-40B4-BE49-F238E27FC236}">
                <a16:creationId xmlns:a16="http://schemas.microsoft.com/office/drawing/2014/main" id="{0B471ED2-C595-F184-81B9-A6DC6A7C4ECB}"/>
              </a:ext>
            </a:extLst>
          </p:cNvPr>
          <p:cNvSpPr txBox="1"/>
          <p:nvPr/>
        </p:nvSpPr>
        <p:spPr>
          <a:xfrm>
            <a:off x="-476250" y="741145"/>
            <a:ext cx="9144000" cy="1101199"/>
          </a:xfrm>
          <a:prstGeom prst="rect">
            <a:avLst/>
          </a:prstGeom>
          <a:noFill/>
        </p:spPr>
        <p:txBody>
          <a:bodyPr wrap="square">
            <a:spAutoFit/>
          </a:bodyPr>
          <a:lstStyle/>
          <a:p>
            <a:pPr marL="703489" lvl="1">
              <a:lnSpc>
                <a:spcPct val="90000"/>
              </a:lnSpc>
              <a:spcBef>
                <a:spcPts val="900"/>
              </a:spcBef>
              <a:spcAft>
                <a:spcPts val="900"/>
              </a:spcAft>
              <a:buSzPct val="145000"/>
            </a:pP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LET’S START WITH RCSB</a:t>
            </a:r>
          </a:p>
          <a:p>
            <a:pPr marL="703489" lvl="1">
              <a:lnSpc>
                <a:spcPct val="90000"/>
              </a:lnSpc>
              <a:spcBef>
                <a:spcPts val="900"/>
              </a:spcBef>
              <a:spcAft>
                <a:spcPts val="900"/>
              </a:spcAft>
              <a:buSzPct val="145000"/>
            </a:pP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and </a:t>
            </a:r>
            <a:r>
              <a:rPr lang="en" sz="2800" b="1" dirty="0" err="1">
                <a:solidFill>
                  <a:srgbClr val="3D3D3D"/>
                </a:solidFill>
                <a:latin typeface="Aptos" panose="020B0004020202020204" pitchFamily="34" charset="0"/>
                <a:ea typeface="Tahoma" panose="020B0604030504040204" pitchFamily="34" charset="0"/>
                <a:cs typeface="Tahoma" panose="020B0604030504040204" pitchFamily="34" charset="0"/>
              </a:rPr>
              <a:t>jupyter</a:t>
            </a: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 notebooks on </a:t>
            </a:r>
          </a:p>
        </p:txBody>
      </p:sp>
      <p:sp>
        <p:nvSpPr>
          <p:cNvPr id="7" name="TextBox 6">
            <a:extLst>
              <a:ext uri="{FF2B5EF4-FFF2-40B4-BE49-F238E27FC236}">
                <a16:creationId xmlns:a16="http://schemas.microsoft.com/office/drawing/2014/main" id="{66F28FC5-8568-62E5-931A-60E7CD50C324}"/>
              </a:ext>
            </a:extLst>
          </p:cNvPr>
          <p:cNvSpPr txBox="1"/>
          <p:nvPr/>
        </p:nvSpPr>
        <p:spPr>
          <a:xfrm>
            <a:off x="1877786" y="4181505"/>
            <a:ext cx="3494314" cy="507831"/>
          </a:xfrm>
          <a:prstGeom prst="rect">
            <a:avLst/>
          </a:prstGeom>
          <a:noFill/>
        </p:spPr>
        <p:txBody>
          <a:bodyPr wrap="square">
            <a:spAutoFit/>
          </a:bodyPr>
          <a:lstStyle/>
          <a:p>
            <a:r>
              <a:rPr lang="en-IT" dirty="0">
                <a:solidFill>
                  <a:schemeClr val="bg1"/>
                </a:solidFill>
              </a:rPr>
              <a:t>https://www.rcsb.org/</a:t>
            </a:r>
          </a:p>
        </p:txBody>
      </p:sp>
      <p:sp>
        <p:nvSpPr>
          <p:cNvPr id="4" name="TextBox 3">
            <a:extLst>
              <a:ext uri="{FF2B5EF4-FFF2-40B4-BE49-F238E27FC236}">
                <a16:creationId xmlns:a16="http://schemas.microsoft.com/office/drawing/2014/main" id="{BFAC677B-2759-F7B1-50A2-99243EDCA071}"/>
              </a:ext>
            </a:extLst>
          </p:cNvPr>
          <p:cNvSpPr txBox="1"/>
          <p:nvPr/>
        </p:nvSpPr>
        <p:spPr>
          <a:xfrm>
            <a:off x="3124200" y="2571750"/>
            <a:ext cx="4811484" cy="338554"/>
          </a:xfrm>
          <a:prstGeom prst="rect">
            <a:avLst/>
          </a:prstGeom>
          <a:noFill/>
        </p:spPr>
        <p:txBody>
          <a:bodyPr wrap="square">
            <a:spAutoFit/>
          </a:bodyPr>
          <a:lstStyle/>
          <a:p>
            <a:r>
              <a:rPr lang="en-IT" sz="1600" b="1" dirty="0">
                <a:latin typeface="Courier New" panose="02070309020205020404" pitchFamily="49" charset="0"/>
                <a:cs typeface="Courier New" panose="02070309020205020404" pitchFamily="49" charset="0"/>
              </a:rPr>
              <a:t>02-APIs/RCSB_Mapping.ipynb</a:t>
            </a:r>
          </a:p>
        </p:txBody>
      </p:sp>
    </p:spTree>
    <p:extLst>
      <p:ext uri="{BB962C8B-B14F-4D97-AF65-F5344CB8AC3E}">
        <p14:creationId xmlns:p14="http://schemas.microsoft.com/office/powerpoint/2010/main" val="70300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68EE6-35E9-3D84-C5E3-8702B3451B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D69EC8-A3A3-3DA5-27E7-973A28D4DBE2}"/>
              </a:ext>
            </a:extLst>
          </p:cNvPr>
          <p:cNvSpPr txBox="1"/>
          <p:nvPr/>
        </p:nvSpPr>
        <p:spPr>
          <a:xfrm>
            <a:off x="1371600" y="1504950"/>
            <a:ext cx="5029200" cy="2539157"/>
          </a:xfrm>
          <a:prstGeom prst="rect">
            <a:avLst/>
          </a:prstGeom>
          <a:noFill/>
        </p:spPr>
        <p:txBody>
          <a:bodyPr wrap="square">
            <a:spAutoFit/>
          </a:bodyPr>
          <a:lstStyle/>
          <a:p>
            <a:r>
              <a:rPr lang="en-GB" sz="1650" b="1" dirty="0">
                <a:solidFill>
                  <a:srgbClr val="333333"/>
                </a:solidFill>
                <a:latin typeface="Aptos" panose="020B0004020202020204" pitchFamily="34" charset="0"/>
              </a:rPr>
              <a:t>TABLE OF CONTENTS:</a:t>
            </a:r>
          </a:p>
          <a:p>
            <a:endParaRPr lang="en-GB" sz="1650" b="1" dirty="0">
              <a:solidFill>
                <a:srgbClr val="333333"/>
              </a:solidFill>
              <a:latin typeface="Aptos" panose="020B0004020202020204" pitchFamily="34" charset="0"/>
            </a:endParaRPr>
          </a:p>
          <a:p>
            <a:pPr marL="342900" indent="-342900">
              <a:buFontTx/>
              <a:buChar char="-"/>
            </a:pPr>
            <a:r>
              <a:rPr lang="en-GB" sz="1800" dirty="0">
                <a:solidFill>
                  <a:srgbClr val="333333"/>
                </a:solidFill>
                <a:latin typeface="Aptos" panose="020B0004020202020204" pitchFamily="34" charset="0"/>
              </a:rPr>
              <a:t>Why?</a:t>
            </a:r>
          </a:p>
          <a:p>
            <a:pPr marL="342900" indent="-342900">
              <a:buFontTx/>
              <a:buChar char="-"/>
            </a:pPr>
            <a:r>
              <a:rPr lang="en-GB" sz="1800" dirty="0">
                <a:solidFill>
                  <a:srgbClr val="333333"/>
                </a:solidFill>
                <a:latin typeface="Aptos" panose="020B0004020202020204" pitchFamily="34" charset="0"/>
              </a:rPr>
              <a:t>Basic software development concepts</a:t>
            </a:r>
          </a:p>
          <a:p>
            <a:pPr marL="342900" indent="-342900">
              <a:buFontTx/>
              <a:buChar char="-"/>
            </a:pPr>
            <a:r>
              <a:rPr lang="en-GB" sz="1800" dirty="0">
                <a:solidFill>
                  <a:srgbClr val="333333"/>
                </a:solidFill>
                <a:latin typeface="Aptos" panose="020B0004020202020204" pitchFamily="34" charset="0"/>
              </a:rPr>
              <a:t>Basic approaches to development</a:t>
            </a:r>
          </a:p>
          <a:p>
            <a:endParaRPr lang="en-GB" sz="1800" dirty="0">
              <a:solidFill>
                <a:srgbClr val="333333"/>
              </a:solidFill>
              <a:latin typeface="Aptos" panose="020B0004020202020204" pitchFamily="34" charset="0"/>
            </a:endParaRPr>
          </a:p>
          <a:p>
            <a:r>
              <a:rPr lang="en-GB" sz="1800" b="1" dirty="0">
                <a:solidFill>
                  <a:srgbClr val="333333"/>
                </a:solidFill>
                <a:latin typeface="Aptos" panose="020B0004020202020204" pitchFamily="34" charset="0"/>
              </a:rPr>
              <a:t>SECONDARY GOALS:</a:t>
            </a:r>
          </a:p>
          <a:p>
            <a:endParaRPr lang="en-GB" sz="1800" b="1" dirty="0">
              <a:solidFill>
                <a:srgbClr val="333333"/>
              </a:solidFill>
              <a:latin typeface="Aptos" panose="020B0004020202020204" pitchFamily="34" charset="0"/>
            </a:endParaRPr>
          </a:p>
          <a:p>
            <a:pPr marL="342900" indent="-342900">
              <a:buFontTx/>
              <a:buChar char="-"/>
            </a:pPr>
            <a:r>
              <a:rPr lang="en-GB" sz="1800" dirty="0">
                <a:solidFill>
                  <a:srgbClr val="333333"/>
                </a:solidFill>
                <a:latin typeface="Aptos" panose="020B0004020202020204" pitchFamily="34" charset="0"/>
              </a:rPr>
              <a:t>Work as a team</a:t>
            </a:r>
          </a:p>
        </p:txBody>
      </p:sp>
    </p:spTree>
    <p:extLst>
      <p:ext uri="{BB962C8B-B14F-4D97-AF65-F5344CB8AC3E}">
        <p14:creationId xmlns:p14="http://schemas.microsoft.com/office/powerpoint/2010/main" val="73513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9370F-AD78-65BD-93DA-2AEFA107CD3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D38C150-F768-A16D-D455-BC27D3D6D061}"/>
              </a:ext>
            </a:extLst>
          </p:cNvPr>
          <p:cNvSpPr txBox="1"/>
          <p:nvPr/>
        </p:nvSpPr>
        <p:spPr>
          <a:xfrm>
            <a:off x="-476250" y="741145"/>
            <a:ext cx="9144000" cy="482568"/>
          </a:xfrm>
          <a:prstGeom prst="rect">
            <a:avLst/>
          </a:prstGeom>
          <a:noFill/>
        </p:spPr>
        <p:txBody>
          <a:bodyPr wrap="square">
            <a:spAutoFit/>
          </a:bodyPr>
          <a:lstStyle/>
          <a:p>
            <a:pPr marL="703489" lvl="1">
              <a:lnSpc>
                <a:spcPct val="90000"/>
              </a:lnSpc>
              <a:spcBef>
                <a:spcPts val="900"/>
              </a:spcBef>
              <a:spcAft>
                <a:spcPts val="900"/>
              </a:spcAft>
              <a:buSzPct val="145000"/>
            </a:pP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RESTful</a:t>
            </a:r>
          </a:p>
        </p:txBody>
      </p:sp>
      <p:sp>
        <p:nvSpPr>
          <p:cNvPr id="7" name="TextBox 6">
            <a:extLst>
              <a:ext uri="{FF2B5EF4-FFF2-40B4-BE49-F238E27FC236}">
                <a16:creationId xmlns:a16="http://schemas.microsoft.com/office/drawing/2014/main" id="{84B1F9A2-FD52-1D6E-8EAB-BDEFAB92EB3D}"/>
              </a:ext>
            </a:extLst>
          </p:cNvPr>
          <p:cNvSpPr txBox="1"/>
          <p:nvPr/>
        </p:nvSpPr>
        <p:spPr>
          <a:xfrm>
            <a:off x="1877786" y="4181505"/>
            <a:ext cx="3494314" cy="507831"/>
          </a:xfrm>
          <a:prstGeom prst="rect">
            <a:avLst/>
          </a:prstGeom>
          <a:noFill/>
        </p:spPr>
        <p:txBody>
          <a:bodyPr wrap="square">
            <a:spAutoFit/>
          </a:bodyPr>
          <a:lstStyle/>
          <a:p>
            <a:r>
              <a:rPr lang="en-IT" dirty="0">
                <a:solidFill>
                  <a:schemeClr val="bg1"/>
                </a:solidFill>
              </a:rPr>
              <a:t>https://www.rcsb.org/</a:t>
            </a:r>
          </a:p>
        </p:txBody>
      </p:sp>
      <p:sp>
        <p:nvSpPr>
          <p:cNvPr id="2" name="TextBox 1">
            <a:extLst>
              <a:ext uri="{FF2B5EF4-FFF2-40B4-BE49-F238E27FC236}">
                <a16:creationId xmlns:a16="http://schemas.microsoft.com/office/drawing/2014/main" id="{9BAF1BE0-C6C4-F6BC-8193-DE1543550A00}"/>
              </a:ext>
            </a:extLst>
          </p:cNvPr>
          <p:cNvSpPr txBox="1"/>
          <p:nvPr/>
        </p:nvSpPr>
        <p:spPr>
          <a:xfrm>
            <a:off x="914400" y="1261849"/>
            <a:ext cx="6588578" cy="3416320"/>
          </a:xfrm>
          <a:prstGeom prst="rect">
            <a:avLst/>
          </a:prstGeom>
          <a:noFill/>
        </p:spPr>
        <p:txBody>
          <a:bodyPr wrap="square">
            <a:spAutoFit/>
          </a:bodyPr>
          <a:lstStyle/>
          <a:p>
            <a:pPr marL="214313" indent="-214313" fontAlgn="base">
              <a:buFont typeface="Arial" panose="020B0604020202020204" pitchFamily="34" charset="0"/>
              <a:buChar char="•"/>
            </a:pPr>
            <a:r>
              <a:rPr lang="en-GB" sz="1800" b="1" dirty="0">
                <a:latin typeface="Aptos" panose="020B0004020202020204" pitchFamily="34" charset="0"/>
              </a:rPr>
              <a:t>Uniform interface</a:t>
            </a:r>
            <a:r>
              <a:rPr lang="en-GB" sz="1800" dirty="0">
                <a:latin typeface="Aptos" panose="020B0004020202020204" pitchFamily="34" charset="0"/>
              </a:rPr>
              <a:t>: One piece of data belong to a single URI</a:t>
            </a:r>
          </a:p>
          <a:p>
            <a:pPr marL="214313" indent="-214313" fontAlgn="base">
              <a:buFont typeface="Arial" panose="020B0604020202020204" pitchFamily="34" charset="0"/>
              <a:buChar char="•"/>
            </a:pPr>
            <a:r>
              <a:rPr lang="en-GB" sz="1800" b="1" dirty="0">
                <a:solidFill>
                  <a:srgbClr val="161616"/>
                </a:solidFill>
                <a:highlight>
                  <a:srgbClr val="FFFFFF"/>
                </a:highlight>
                <a:latin typeface="Aptos" panose="020B0004020202020204" pitchFamily="34" charset="0"/>
              </a:rPr>
              <a:t>Client-server decoupling</a:t>
            </a:r>
            <a:r>
              <a:rPr lang="en-GB" sz="1800" dirty="0">
                <a:solidFill>
                  <a:srgbClr val="161616"/>
                </a:solidFill>
                <a:highlight>
                  <a:srgbClr val="FFFFFF"/>
                </a:highlight>
                <a:latin typeface="Aptos" panose="020B0004020202020204" pitchFamily="34" charset="0"/>
              </a:rPr>
              <a:t>: You only need to know the URI of the server to interact</a:t>
            </a:r>
            <a:endParaRPr lang="en-GB" sz="1800" dirty="0">
              <a:latin typeface="Aptos" panose="020B0004020202020204" pitchFamily="34" charset="0"/>
            </a:endParaRPr>
          </a:p>
          <a:p>
            <a:pPr marL="214313" indent="-214313" fontAlgn="base">
              <a:buFont typeface="Arial" panose="020B0604020202020204" pitchFamily="34" charset="0"/>
              <a:buChar char="•"/>
            </a:pPr>
            <a:r>
              <a:rPr lang="en-GB" sz="1800" b="1" dirty="0">
                <a:latin typeface="Aptos" panose="020B0004020202020204" pitchFamily="34" charset="0"/>
              </a:rPr>
              <a:t>Statelessness</a:t>
            </a:r>
            <a:r>
              <a:rPr lang="en-GB" sz="1800" dirty="0">
                <a:latin typeface="Aptos" panose="020B0004020202020204" pitchFamily="34" charset="0"/>
              </a:rPr>
              <a:t>: all the information to process is included in the message, no previous operations required</a:t>
            </a:r>
          </a:p>
          <a:p>
            <a:pPr marL="214313" indent="-214313" fontAlgn="base">
              <a:buFont typeface="Arial" panose="020B0604020202020204" pitchFamily="34" charset="0"/>
              <a:buChar char="•"/>
            </a:pPr>
            <a:r>
              <a:rPr lang="en-GB" sz="1800" b="1" dirty="0" err="1">
                <a:latin typeface="Aptos" panose="020B0004020202020204" pitchFamily="34" charset="0"/>
              </a:rPr>
              <a:t>Cacheability</a:t>
            </a:r>
            <a:r>
              <a:rPr lang="en-GB" sz="1800" dirty="0">
                <a:latin typeface="Aptos" panose="020B0004020202020204" pitchFamily="34" charset="0"/>
              </a:rPr>
              <a:t>: everything that is cacheable must be cached, to improve performance (client AND server side)</a:t>
            </a:r>
          </a:p>
          <a:p>
            <a:pPr marL="214313" indent="-214313" fontAlgn="base">
              <a:buFont typeface="Arial" panose="020B0604020202020204" pitchFamily="34" charset="0"/>
              <a:buChar char="•"/>
            </a:pPr>
            <a:r>
              <a:rPr lang="en-GB" sz="1800" b="1" dirty="0">
                <a:latin typeface="Aptos" panose="020B0004020202020204" pitchFamily="34" charset="0"/>
              </a:rPr>
              <a:t>Layered system architecture</a:t>
            </a:r>
            <a:r>
              <a:rPr lang="en-GB" sz="1800" dirty="0">
                <a:latin typeface="Aptos" panose="020B0004020202020204" pitchFamily="34" charset="0"/>
              </a:rPr>
              <a:t>: the architecture is transparent to the layers inside</a:t>
            </a:r>
          </a:p>
          <a:p>
            <a:pPr marL="214313" indent="-214313" fontAlgn="base">
              <a:buFont typeface="Arial" panose="020B0604020202020204" pitchFamily="34" charset="0"/>
              <a:buChar char="•"/>
            </a:pPr>
            <a:r>
              <a:rPr lang="en-GB" sz="1800" b="1" dirty="0">
                <a:latin typeface="Aptos" panose="020B0004020202020204" pitchFamily="34" charset="0"/>
              </a:rPr>
              <a:t>Code on demand*</a:t>
            </a:r>
            <a:r>
              <a:rPr lang="en-GB" sz="1800" dirty="0">
                <a:latin typeface="Aptos" panose="020B0004020202020204" pitchFamily="34" charset="0"/>
              </a:rPr>
              <a:t>: could give runnable code as a response (this is risky and must be done only on-demand).</a:t>
            </a:r>
          </a:p>
          <a:p>
            <a:pPr fontAlgn="base"/>
            <a:endParaRPr lang="en-GB" sz="1800" dirty="0">
              <a:latin typeface="Aptos" panose="020B0004020202020204" pitchFamily="34" charset="0"/>
            </a:endParaRPr>
          </a:p>
        </p:txBody>
      </p:sp>
    </p:spTree>
    <p:extLst>
      <p:ext uri="{BB962C8B-B14F-4D97-AF65-F5344CB8AC3E}">
        <p14:creationId xmlns:p14="http://schemas.microsoft.com/office/powerpoint/2010/main" val="2707180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2B77B-0B2B-C3E6-8D78-E68F9E3CA46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7CE4589-0F6C-61E6-560E-7DF65DF5D56E}"/>
              </a:ext>
            </a:extLst>
          </p:cNvPr>
          <p:cNvSpPr txBox="1"/>
          <p:nvPr/>
        </p:nvSpPr>
        <p:spPr>
          <a:xfrm>
            <a:off x="-476250" y="741145"/>
            <a:ext cx="9144000" cy="482568"/>
          </a:xfrm>
          <a:prstGeom prst="rect">
            <a:avLst/>
          </a:prstGeom>
          <a:noFill/>
        </p:spPr>
        <p:txBody>
          <a:bodyPr wrap="square">
            <a:spAutoFit/>
          </a:bodyPr>
          <a:lstStyle/>
          <a:p>
            <a:pPr marL="703489" lvl="1">
              <a:lnSpc>
                <a:spcPct val="90000"/>
              </a:lnSpc>
              <a:spcBef>
                <a:spcPts val="900"/>
              </a:spcBef>
              <a:spcAft>
                <a:spcPts val="900"/>
              </a:spcAft>
              <a:buSzPct val="145000"/>
            </a:pPr>
            <a:r>
              <a:rPr lang="en" sz="2800" b="1" dirty="0">
                <a:solidFill>
                  <a:srgbClr val="3D3D3D"/>
                </a:solidFill>
                <a:latin typeface="Aptos" panose="020B0004020202020204" pitchFamily="34" charset="0"/>
                <a:ea typeface="Tahoma" panose="020B0604030504040204" pitchFamily="34" charset="0"/>
                <a:cs typeface="Tahoma" panose="020B0604030504040204" pitchFamily="34" charset="0"/>
              </a:rPr>
              <a:t>SOAP vs REST</a:t>
            </a:r>
          </a:p>
        </p:txBody>
      </p:sp>
      <p:sp>
        <p:nvSpPr>
          <p:cNvPr id="7" name="TextBox 6">
            <a:extLst>
              <a:ext uri="{FF2B5EF4-FFF2-40B4-BE49-F238E27FC236}">
                <a16:creationId xmlns:a16="http://schemas.microsoft.com/office/drawing/2014/main" id="{5083976D-6C55-1038-A4E2-1F0370E94827}"/>
              </a:ext>
            </a:extLst>
          </p:cNvPr>
          <p:cNvSpPr txBox="1"/>
          <p:nvPr/>
        </p:nvSpPr>
        <p:spPr>
          <a:xfrm>
            <a:off x="1877786" y="4181505"/>
            <a:ext cx="3494314" cy="507831"/>
          </a:xfrm>
          <a:prstGeom prst="rect">
            <a:avLst/>
          </a:prstGeom>
          <a:noFill/>
        </p:spPr>
        <p:txBody>
          <a:bodyPr wrap="square">
            <a:spAutoFit/>
          </a:bodyPr>
          <a:lstStyle/>
          <a:p>
            <a:r>
              <a:rPr lang="en-IT" dirty="0">
                <a:solidFill>
                  <a:schemeClr val="bg1"/>
                </a:solidFill>
              </a:rPr>
              <a:t>https://www.rcsb.org/</a:t>
            </a:r>
          </a:p>
        </p:txBody>
      </p:sp>
      <p:sp>
        <p:nvSpPr>
          <p:cNvPr id="3" name="TextBox 2">
            <a:extLst>
              <a:ext uri="{FF2B5EF4-FFF2-40B4-BE49-F238E27FC236}">
                <a16:creationId xmlns:a16="http://schemas.microsoft.com/office/drawing/2014/main" id="{47439AEC-B2B8-3B33-3BDA-089F2D6FD3B4}"/>
              </a:ext>
            </a:extLst>
          </p:cNvPr>
          <p:cNvSpPr txBox="1"/>
          <p:nvPr/>
        </p:nvSpPr>
        <p:spPr>
          <a:xfrm>
            <a:off x="643619" y="1687292"/>
            <a:ext cx="7192736" cy="1061829"/>
          </a:xfrm>
          <a:prstGeom prst="rect">
            <a:avLst/>
          </a:prstGeom>
          <a:noFill/>
        </p:spPr>
        <p:txBody>
          <a:bodyPr wrap="square">
            <a:spAutoFit/>
          </a:bodyPr>
          <a:lstStyle/>
          <a:p>
            <a:r>
              <a:rPr lang="en-GB" sz="1050" dirty="0">
                <a:solidFill>
                  <a:srgbClr val="000000"/>
                </a:solidFill>
                <a:latin typeface="Aptos" panose="020B0004020202020204" pitchFamily="34" charset="0"/>
              </a:rPr>
              <a:t>HTTP POST </a:t>
            </a:r>
            <a:r>
              <a:rPr lang="en-GB" sz="1050" dirty="0">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ReturnValue</a:t>
            </a:r>
            <a:r>
              <a:rPr lang="en-GB" sz="1050" dirty="0">
                <a:solidFill>
                  <a:srgbClr val="000000"/>
                </a:solidFill>
                <a:latin typeface="Aptos" panose="020B0004020202020204" pitchFamily="34" charset="0"/>
              </a:rPr>
              <a:t> HTTP</a:t>
            </a:r>
            <a:r>
              <a:rPr lang="en-GB" sz="1050" dirty="0">
                <a:solidFill>
                  <a:srgbClr val="666600"/>
                </a:solidFill>
                <a:latin typeface="Aptos" panose="020B0004020202020204" pitchFamily="34" charset="0"/>
              </a:rPr>
              <a:t>/</a:t>
            </a:r>
            <a:r>
              <a:rPr lang="en-GB" sz="1050" dirty="0">
                <a:solidFill>
                  <a:srgbClr val="006666"/>
                </a:solidFill>
                <a:latin typeface="Aptos" panose="020B0004020202020204" pitchFamily="34" charset="0"/>
              </a:rPr>
              <a:t>1.0</a:t>
            </a:r>
            <a:r>
              <a:rPr lang="en-GB" sz="1050" dirty="0">
                <a:solidFill>
                  <a:srgbClr val="000000"/>
                </a:solidFill>
                <a:latin typeface="Aptos" panose="020B0004020202020204" pitchFamily="34" charset="0"/>
              </a:rPr>
              <a:t>  </a:t>
            </a:r>
            <a:r>
              <a:rPr lang="en-GB" sz="1050" dirty="0">
                <a:solidFill>
                  <a:srgbClr val="660066"/>
                </a:solidFill>
                <a:latin typeface="Aptos" panose="020B0004020202020204" pitchFamily="34" charset="0"/>
              </a:rPr>
              <a:t>Host</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www</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abc</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net</a:t>
            </a:r>
            <a:r>
              <a:rPr lang="en-GB" sz="1050" dirty="0">
                <a:solidFill>
                  <a:srgbClr val="000000"/>
                </a:solidFill>
                <a:latin typeface="Aptos" panose="020B0004020202020204" pitchFamily="34" charset="0"/>
              </a:rPr>
              <a:t>  </a:t>
            </a:r>
            <a:r>
              <a:rPr lang="en-GB" sz="1050" dirty="0">
                <a:solidFill>
                  <a:srgbClr val="660066"/>
                </a:solidFill>
                <a:latin typeface="Aptos" panose="020B0004020202020204" pitchFamily="34" charset="0"/>
              </a:rPr>
              <a:t>Content</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Type</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text</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xml</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charset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utf</a:t>
            </a:r>
            <a:r>
              <a:rPr lang="en-GB" sz="1050" dirty="0">
                <a:solidFill>
                  <a:srgbClr val="666600"/>
                </a:solidFill>
                <a:latin typeface="Aptos" panose="020B0004020202020204" pitchFamily="34" charset="0"/>
              </a:rPr>
              <a:t>-</a:t>
            </a:r>
            <a:r>
              <a:rPr lang="en-GB" sz="1050" dirty="0">
                <a:solidFill>
                  <a:srgbClr val="006666"/>
                </a:solidFill>
                <a:latin typeface="Aptos" panose="020B0004020202020204" pitchFamily="34" charset="0"/>
              </a:rPr>
              <a:t>8</a:t>
            </a:r>
            <a:r>
              <a:rPr lang="en-GB" sz="1050" dirty="0">
                <a:solidFill>
                  <a:srgbClr val="000000"/>
                </a:solidFill>
                <a:latin typeface="Aptos" panose="020B0004020202020204" pitchFamily="34" charset="0"/>
              </a:rPr>
              <a:t> </a:t>
            </a:r>
            <a:r>
              <a:rPr lang="en-GB" sz="1050" dirty="0">
                <a:solidFill>
                  <a:srgbClr val="660066"/>
                </a:solidFill>
                <a:latin typeface="Aptos" panose="020B0004020202020204" pitchFamily="34" charset="0"/>
              </a:rPr>
              <a:t>Content</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Length</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nnn</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xml version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"1.0"</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Envelope</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xmlns</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"http://www.w3.org/2001/12/soap-envelope"</a:t>
            </a:r>
            <a:r>
              <a:rPr lang="en-GB" sz="1050" dirty="0">
                <a:solidFill>
                  <a:srgbClr val="000000"/>
                </a:solidFill>
                <a:latin typeface="Aptos" panose="020B0004020202020204" pitchFamily="34" charset="0"/>
              </a:rPr>
              <a:t> </a:t>
            </a:r>
          </a:p>
          <a:p>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encodingStyle</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"http://www.w3.org/2001/12/soap-encoding"</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Body</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xmlns</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m</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a:t>
            </a:r>
            <a:r>
              <a:rPr lang="en-GB" sz="1050" dirty="0" err="1">
                <a:solidFill>
                  <a:srgbClr val="008800"/>
                </a:solidFill>
                <a:latin typeface="Aptos" panose="020B0004020202020204" pitchFamily="34" charset="0"/>
              </a:rPr>
              <a:t>www.abc.net</a:t>
            </a:r>
            <a:r>
              <a:rPr lang="en-GB" sz="1050" dirty="0">
                <a:solidFill>
                  <a:srgbClr val="008800"/>
                </a:solidFill>
                <a:latin typeface="Aptos" panose="020B0004020202020204" pitchFamily="34" charset="0"/>
              </a:rPr>
              <a:t>/values"</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m</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Value</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m</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ValueName</a:t>
            </a:r>
            <a:r>
              <a:rPr lang="en-GB" sz="1050" dirty="0">
                <a:solidFill>
                  <a:srgbClr val="666600"/>
                </a:solidFill>
                <a:latin typeface="Aptos" panose="020B0004020202020204" pitchFamily="34" charset="0"/>
              </a:rPr>
              <a:t>&gt;</a:t>
            </a:r>
            <a:r>
              <a:rPr lang="en-GB" sz="1050" dirty="0">
                <a:solidFill>
                  <a:srgbClr val="660066"/>
                </a:solidFill>
                <a:latin typeface="Aptos" panose="020B0004020202020204" pitchFamily="34" charset="0"/>
              </a:rPr>
              <a:t>Temperature</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m</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ValueName</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m</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GetValue</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Body</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Envelope</a:t>
            </a:r>
            <a:r>
              <a:rPr lang="en-GB" sz="1050" dirty="0">
                <a:solidFill>
                  <a:srgbClr val="666600"/>
                </a:solidFill>
                <a:latin typeface="Aptos" panose="020B0004020202020204" pitchFamily="34" charset="0"/>
              </a:rPr>
              <a:t>&gt;</a:t>
            </a:r>
            <a:endParaRPr lang="en-IT" sz="1050" dirty="0">
              <a:latin typeface="Aptos" panose="020B0004020202020204" pitchFamily="34" charset="0"/>
            </a:endParaRPr>
          </a:p>
        </p:txBody>
      </p:sp>
      <p:sp>
        <p:nvSpPr>
          <p:cNvPr id="4" name="TextBox 3">
            <a:extLst>
              <a:ext uri="{FF2B5EF4-FFF2-40B4-BE49-F238E27FC236}">
                <a16:creationId xmlns:a16="http://schemas.microsoft.com/office/drawing/2014/main" id="{2402B53B-88A3-F808-DC9A-6E6709F7839D}"/>
              </a:ext>
            </a:extLst>
          </p:cNvPr>
          <p:cNvSpPr txBox="1"/>
          <p:nvPr/>
        </p:nvSpPr>
        <p:spPr>
          <a:xfrm>
            <a:off x="643619" y="2802288"/>
            <a:ext cx="7870371" cy="1061829"/>
          </a:xfrm>
          <a:prstGeom prst="rect">
            <a:avLst/>
          </a:prstGeom>
          <a:noFill/>
        </p:spPr>
        <p:txBody>
          <a:bodyPr wrap="square">
            <a:spAutoFit/>
          </a:bodyPr>
          <a:lstStyle/>
          <a:p>
            <a:r>
              <a:rPr lang="en-GB" sz="1050" dirty="0">
                <a:solidFill>
                  <a:srgbClr val="000000"/>
                </a:solidFill>
                <a:latin typeface="Aptos" panose="020B0004020202020204" pitchFamily="34" charset="0"/>
              </a:rPr>
              <a:t>HTTP</a:t>
            </a:r>
            <a:r>
              <a:rPr lang="en-GB" sz="1050" dirty="0">
                <a:solidFill>
                  <a:srgbClr val="666600"/>
                </a:solidFill>
                <a:latin typeface="Aptos" panose="020B0004020202020204" pitchFamily="34" charset="0"/>
              </a:rPr>
              <a:t>/</a:t>
            </a:r>
            <a:r>
              <a:rPr lang="en-GB" sz="1050" dirty="0">
                <a:solidFill>
                  <a:srgbClr val="006666"/>
                </a:solidFill>
                <a:latin typeface="Aptos" panose="020B0004020202020204" pitchFamily="34" charset="0"/>
              </a:rPr>
              <a:t>1.0</a:t>
            </a:r>
            <a:r>
              <a:rPr lang="en-GB" sz="1050" dirty="0">
                <a:solidFill>
                  <a:srgbClr val="000000"/>
                </a:solidFill>
                <a:latin typeface="Aptos" panose="020B0004020202020204" pitchFamily="34" charset="0"/>
              </a:rPr>
              <a:t> </a:t>
            </a:r>
            <a:r>
              <a:rPr lang="en-GB" sz="1050" dirty="0">
                <a:solidFill>
                  <a:srgbClr val="006666"/>
                </a:solidFill>
                <a:latin typeface="Aptos" panose="020B0004020202020204" pitchFamily="34" charset="0"/>
              </a:rPr>
              <a:t>200</a:t>
            </a:r>
            <a:r>
              <a:rPr lang="en-GB" sz="1050" dirty="0">
                <a:solidFill>
                  <a:srgbClr val="000000"/>
                </a:solidFill>
                <a:latin typeface="Aptos" panose="020B0004020202020204" pitchFamily="34" charset="0"/>
              </a:rPr>
              <a:t> OK </a:t>
            </a:r>
            <a:r>
              <a:rPr lang="en-GB" sz="1050" dirty="0">
                <a:solidFill>
                  <a:srgbClr val="660066"/>
                </a:solidFill>
                <a:latin typeface="Aptos" panose="020B0004020202020204" pitchFamily="34" charset="0"/>
              </a:rPr>
              <a:t>Content</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Type</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text</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xml</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charset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utf</a:t>
            </a:r>
            <a:r>
              <a:rPr lang="en-GB" sz="1050" dirty="0">
                <a:solidFill>
                  <a:srgbClr val="666600"/>
                </a:solidFill>
                <a:latin typeface="Aptos" panose="020B0004020202020204" pitchFamily="34" charset="0"/>
              </a:rPr>
              <a:t>-</a:t>
            </a:r>
            <a:r>
              <a:rPr lang="en-GB" sz="1050" dirty="0">
                <a:solidFill>
                  <a:srgbClr val="006666"/>
                </a:solidFill>
                <a:latin typeface="Aptos" panose="020B0004020202020204" pitchFamily="34" charset="0"/>
              </a:rPr>
              <a:t>8</a:t>
            </a:r>
            <a:r>
              <a:rPr lang="en-GB" sz="1050" dirty="0">
                <a:solidFill>
                  <a:srgbClr val="000000"/>
                </a:solidFill>
                <a:latin typeface="Aptos" panose="020B0004020202020204" pitchFamily="34" charset="0"/>
              </a:rPr>
              <a:t> </a:t>
            </a:r>
            <a:r>
              <a:rPr lang="en-GB" sz="1050" dirty="0">
                <a:solidFill>
                  <a:srgbClr val="660066"/>
                </a:solidFill>
                <a:latin typeface="Aptos" panose="020B0004020202020204" pitchFamily="34" charset="0"/>
              </a:rPr>
              <a:t>Content</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Length</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nnn</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xml version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"1.0"</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Envelope</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xmlns</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"http://www.w3.org/2001/12/soap-envelope"</a:t>
            </a:r>
            <a:r>
              <a:rPr lang="en-GB" sz="1050" dirty="0">
                <a:solidFill>
                  <a:srgbClr val="000000"/>
                </a:solidFill>
                <a:latin typeface="Aptos" panose="020B0004020202020204" pitchFamily="34" charset="0"/>
              </a:rPr>
              <a:t> </a:t>
            </a:r>
          </a:p>
          <a:p>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encodingStyle</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"http://www.w3.org/2001/12/soap-encoding"</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Body</a:t>
            </a:r>
            <a:r>
              <a:rPr lang="en-GB" sz="1050" dirty="0">
                <a:solidFill>
                  <a:srgbClr val="000000"/>
                </a:solidFill>
                <a:latin typeface="Aptos" panose="020B0004020202020204" pitchFamily="34" charset="0"/>
              </a:rPr>
              <a:t> </a:t>
            </a:r>
            <a:r>
              <a:rPr lang="en-GB" sz="1050" dirty="0" err="1">
                <a:solidFill>
                  <a:srgbClr val="000000"/>
                </a:solidFill>
                <a:latin typeface="Aptos" panose="020B0004020202020204" pitchFamily="34" charset="0"/>
              </a:rPr>
              <a:t>xmlns</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m</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a:t>
            </a:r>
            <a:r>
              <a:rPr lang="en-GB" sz="1050" dirty="0">
                <a:solidFill>
                  <a:srgbClr val="000000"/>
                </a:solidFill>
                <a:latin typeface="Aptos" panose="020B0004020202020204" pitchFamily="34" charset="0"/>
              </a:rPr>
              <a:t> </a:t>
            </a:r>
            <a:r>
              <a:rPr lang="en-GB" sz="1050" dirty="0">
                <a:solidFill>
                  <a:srgbClr val="008800"/>
                </a:solidFill>
                <a:latin typeface="Aptos" panose="020B0004020202020204" pitchFamily="34" charset="0"/>
              </a:rPr>
              <a:t>"http://</a:t>
            </a:r>
            <a:r>
              <a:rPr lang="en-GB" sz="1050" dirty="0" err="1">
                <a:solidFill>
                  <a:srgbClr val="008800"/>
                </a:solidFill>
                <a:latin typeface="Aptos" panose="020B0004020202020204" pitchFamily="34" charset="0"/>
              </a:rPr>
              <a:t>www.abc.net</a:t>
            </a:r>
            <a:r>
              <a:rPr lang="en-GB" sz="1050" dirty="0">
                <a:solidFill>
                  <a:srgbClr val="008800"/>
                </a:solidFill>
                <a:latin typeface="Aptos" panose="020B0004020202020204" pitchFamily="34" charset="0"/>
              </a:rPr>
              <a:t>/values"</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m</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 </a:t>
            </a:r>
            <a:r>
              <a:rPr lang="en-GB" sz="1050" dirty="0" err="1">
                <a:solidFill>
                  <a:srgbClr val="660066"/>
                </a:solidFill>
                <a:latin typeface="Aptos" panose="020B0004020202020204" pitchFamily="34" charset="0"/>
              </a:rPr>
              <a:t>ValueResponse</a:t>
            </a:r>
            <a:r>
              <a:rPr lang="en-GB" sz="1050" dirty="0">
                <a:solidFill>
                  <a:srgbClr val="660066"/>
                </a:solidFill>
                <a:latin typeface="Aptos" panose="020B0004020202020204" pitchFamily="34" charset="0"/>
              </a:rPr>
              <a:t> </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m</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 Value </a:t>
            </a:r>
            <a:r>
              <a:rPr lang="en-GB" sz="1050" dirty="0">
                <a:solidFill>
                  <a:srgbClr val="666600"/>
                </a:solidFill>
                <a:latin typeface="Aptos" panose="020B0004020202020204" pitchFamily="34" charset="0"/>
              </a:rPr>
              <a:t>&gt;</a:t>
            </a:r>
            <a:r>
              <a:rPr lang="en-GB" sz="1050" dirty="0">
                <a:solidFill>
                  <a:srgbClr val="660066"/>
                </a:solidFill>
                <a:latin typeface="Aptos" panose="020B0004020202020204" pitchFamily="34" charset="0"/>
              </a:rPr>
              <a:t>25.0</a:t>
            </a:r>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m</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 Value</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a:solidFill>
                  <a:srgbClr val="000000"/>
                </a:solidFill>
                <a:latin typeface="Aptos" panose="020B0004020202020204" pitchFamily="34" charset="0"/>
              </a:rPr>
              <a:t>m</a:t>
            </a:r>
            <a:r>
              <a:rPr lang="en-GB" sz="1050" dirty="0">
                <a:solidFill>
                  <a:srgbClr val="666600"/>
                </a:solidFill>
                <a:latin typeface="Aptos" panose="020B0004020202020204" pitchFamily="34" charset="0"/>
              </a:rPr>
              <a:t>:</a:t>
            </a:r>
            <a:r>
              <a:rPr lang="en-GB" sz="1050" dirty="0">
                <a:solidFill>
                  <a:srgbClr val="660066"/>
                </a:solidFill>
                <a:latin typeface="Aptos" panose="020B0004020202020204" pitchFamily="34" charset="0"/>
              </a:rPr>
              <a:t> </a:t>
            </a:r>
            <a:r>
              <a:rPr lang="en-GB" sz="1050" dirty="0" err="1">
                <a:solidFill>
                  <a:srgbClr val="660066"/>
                </a:solidFill>
                <a:latin typeface="Aptos" panose="020B0004020202020204" pitchFamily="34" charset="0"/>
              </a:rPr>
              <a:t>ValueResponse</a:t>
            </a:r>
            <a:r>
              <a:rPr lang="en-GB" sz="1050" dirty="0">
                <a:solidFill>
                  <a:srgbClr val="660066"/>
                </a:solidFill>
                <a:latin typeface="Aptos" panose="020B0004020202020204" pitchFamily="34" charset="0"/>
              </a:rPr>
              <a:t> </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Body</a:t>
            </a:r>
            <a:r>
              <a:rPr lang="en-GB" sz="1050" dirty="0">
                <a:solidFill>
                  <a:srgbClr val="666600"/>
                </a:solidFill>
                <a:latin typeface="Aptos" panose="020B0004020202020204" pitchFamily="34" charset="0"/>
              </a:rPr>
              <a:t>&gt;</a:t>
            </a:r>
            <a:r>
              <a:rPr lang="en-GB" sz="1050" dirty="0">
                <a:solidFill>
                  <a:srgbClr val="000000"/>
                </a:solidFill>
                <a:latin typeface="Aptos" panose="020B0004020202020204" pitchFamily="34" charset="0"/>
              </a:rPr>
              <a:t> </a:t>
            </a:r>
          </a:p>
          <a:p>
            <a:r>
              <a:rPr lang="en-GB" sz="1050" dirty="0">
                <a:solidFill>
                  <a:srgbClr val="666600"/>
                </a:solidFill>
                <a:latin typeface="Aptos" panose="020B0004020202020204" pitchFamily="34" charset="0"/>
              </a:rPr>
              <a:t>&lt;/</a:t>
            </a:r>
            <a:r>
              <a:rPr lang="en-GB" sz="1050" dirty="0" err="1">
                <a:solidFill>
                  <a:srgbClr val="000000"/>
                </a:solidFill>
                <a:latin typeface="Aptos" panose="020B0004020202020204" pitchFamily="34" charset="0"/>
              </a:rPr>
              <a:t>SOAP</a:t>
            </a:r>
            <a:r>
              <a:rPr lang="en-GB" sz="1050" dirty="0" err="1">
                <a:solidFill>
                  <a:srgbClr val="666600"/>
                </a:solidFill>
                <a:latin typeface="Aptos" panose="020B0004020202020204" pitchFamily="34" charset="0"/>
              </a:rPr>
              <a:t>-</a:t>
            </a:r>
            <a:r>
              <a:rPr lang="en-GB" sz="1050" dirty="0" err="1">
                <a:solidFill>
                  <a:srgbClr val="000000"/>
                </a:solidFill>
                <a:latin typeface="Aptos" panose="020B0004020202020204" pitchFamily="34" charset="0"/>
              </a:rPr>
              <a:t>ENV</a:t>
            </a:r>
            <a:r>
              <a:rPr lang="en-GB" sz="1050" dirty="0" err="1">
                <a:solidFill>
                  <a:srgbClr val="666600"/>
                </a:solidFill>
                <a:latin typeface="Aptos" panose="020B0004020202020204" pitchFamily="34" charset="0"/>
              </a:rPr>
              <a:t>:</a:t>
            </a:r>
            <a:r>
              <a:rPr lang="en-GB" sz="1050" dirty="0" err="1">
                <a:solidFill>
                  <a:srgbClr val="660066"/>
                </a:solidFill>
                <a:latin typeface="Aptos" panose="020B0004020202020204" pitchFamily="34" charset="0"/>
              </a:rPr>
              <a:t>Envelope</a:t>
            </a:r>
            <a:r>
              <a:rPr lang="en-GB" sz="1050" dirty="0">
                <a:solidFill>
                  <a:srgbClr val="666600"/>
                </a:solidFill>
                <a:latin typeface="Aptos" panose="020B0004020202020204" pitchFamily="34" charset="0"/>
              </a:rPr>
              <a:t>&gt;</a:t>
            </a:r>
            <a:endParaRPr lang="en-IT" sz="1050" dirty="0">
              <a:latin typeface="Aptos" panose="020B0004020202020204" pitchFamily="34" charset="0"/>
            </a:endParaRPr>
          </a:p>
        </p:txBody>
      </p:sp>
      <p:sp>
        <p:nvSpPr>
          <p:cNvPr id="5" name="TextBox 4">
            <a:extLst>
              <a:ext uri="{FF2B5EF4-FFF2-40B4-BE49-F238E27FC236}">
                <a16:creationId xmlns:a16="http://schemas.microsoft.com/office/drawing/2014/main" id="{E31D90F8-0769-41AE-1862-6178C518A778}"/>
              </a:ext>
            </a:extLst>
          </p:cNvPr>
          <p:cNvSpPr txBox="1"/>
          <p:nvPr/>
        </p:nvSpPr>
        <p:spPr>
          <a:xfrm>
            <a:off x="533401" y="4030956"/>
            <a:ext cx="7413172" cy="196208"/>
          </a:xfrm>
          <a:prstGeom prst="rect">
            <a:avLst/>
          </a:prstGeom>
          <a:noFill/>
        </p:spPr>
        <p:txBody>
          <a:bodyPr wrap="square">
            <a:spAutoFit/>
          </a:bodyPr>
          <a:lstStyle/>
          <a:p>
            <a:r>
              <a:rPr lang="en-GB" sz="675" dirty="0">
                <a:latin typeface="Aptos" panose="020B0004020202020204" pitchFamily="34" charset="0"/>
              </a:rPr>
              <a:t>How to “move fast”: HTTP GET </a:t>
            </a:r>
            <a:r>
              <a:rPr lang="en-GB" sz="675" dirty="0">
                <a:latin typeface="Aptos" panose="020B0004020202020204" pitchFamily="34" charset="0"/>
                <a:hlinkClick r:id="rId2"/>
              </a:rPr>
              <a:t>http://www.abc.net?value=temperature</a:t>
            </a:r>
            <a:r>
              <a:rPr lang="en-GB" sz="675" dirty="0">
                <a:latin typeface="Aptos" panose="020B0004020202020204" pitchFamily="34" charset="0"/>
              </a:rPr>
              <a:t> -&gt; Response…</a:t>
            </a:r>
            <a:endParaRPr lang="en-IT" sz="675" dirty="0">
              <a:latin typeface="Aptos" panose="020B0004020202020204" pitchFamily="34" charset="0"/>
            </a:endParaRPr>
          </a:p>
        </p:txBody>
      </p:sp>
      <p:sp>
        <p:nvSpPr>
          <p:cNvPr id="8" name="TextBox 7">
            <a:extLst>
              <a:ext uri="{FF2B5EF4-FFF2-40B4-BE49-F238E27FC236}">
                <a16:creationId xmlns:a16="http://schemas.microsoft.com/office/drawing/2014/main" id="{72A853A4-52E2-6946-DC08-2AF5A5B9B242}"/>
              </a:ext>
            </a:extLst>
          </p:cNvPr>
          <p:cNvSpPr txBox="1"/>
          <p:nvPr/>
        </p:nvSpPr>
        <p:spPr>
          <a:xfrm>
            <a:off x="533400" y="4389254"/>
            <a:ext cx="7870371" cy="300082"/>
          </a:xfrm>
          <a:prstGeom prst="rect">
            <a:avLst/>
          </a:prstGeom>
          <a:noFill/>
        </p:spPr>
        <p:txBody>
          <a:bodyPr wrap="square">
            <a:spAutoFit/>
          </a:bodyPr>
          <a:lstStyle/>
          <a:p>
            <a:r>
              <a:rPr lang="en-IT" sz="675" dirty="0">
                <a:latin typeface="Aptos" panose="020B0004020202020204" pitchFamily="34" charset="0"/>
              </a:rPr>
              <a:t>With </a:t>
            </a:r>
            <a:r>
              <a:rPr lang="en-IT" sz="675" b="1" dirty="0">
                <a:latin typeface="Aptos" panose="020B0004020202020204" pitchFamily="34" charset="0"/>
              </a:rPr>
              <a:t>RESTful</a:t>
            </a:r>
            <a:r>
              <a:rPr lang="en-IT" sz="675" dirty="0">
                <a:latin typeface="Aptos" panose="020B0004020202020204" pitchFamily="34" charset="0"/>
              </a:rPr>
              <a:t>: HTTP GET </a:t>
            </a:r>
            <a:r>
              <a:rPr lang="en-GB" sz="675" dirty="0">
                <a:latin typeface="Aptos" panose="020B0004020202020204" pitchFamily="34" charset="0"/>
                <a:hlinkClick r:id="rId3"/>
              </a:rPr>
              <a:t>http://www.abc.net/values/temperature</a:t>
            </a:r>
            <a:r>
              <a:rPr lang="en-GB" sz="675" dirty="0">
                <a:latin typeface="Aptos" panose="020B0004020202020204" pitchFamily="34" charset="0"/>
              </a:rPr>
              <a:t> -&gt; 25.0 (in JSON: {“temperature”: 25.0})</a:t>
            </a:r>
          </a:p>
          <a:p>
            <a:r>
              <a:rPr lang="en-GB" sz="675" dirty="0">
                <a:latin typeface="Aptos" panose="020B0004020202020204" pitchFamily="34" charset="0"/>
              </a:rPr>
              <a:t>also: let’s use all the commands available in HTTP</a:t>
            </a:r>
          </a:p>
        </p:txBody>
      </p:sp>
      <p:sp>
        <p:nvSpPr>
          <p:cNvPr id="9" name="TextBox 8">
            <a:extLst>
              <a:ext uri="{FF2B5EF4-FFF2-40B4-BE49-F238E27FC236}">
                <a16:creationId xmlns:a16="http://schemas.microsoft.com/office/drawing/2014/main" id="{953307F1-097B-848D-0A19-7BE13D6B166C}"/>
              </a:ext>
            </a:extLst>
          </p:cNvPr>
          <p:cNvSpPr txBox="1"/>
          <p:nvPr/>
        </p:nvSpPr>
        <p:spPr>
          <a:xfrm>
            <a:off x="455839" y="1435607"/>
            <a:ext cx="7127422" cy="196208"/>
          </a:xfrm>
          <a:prstGeom prst="rect">
            <a:avLst/>
          </a:prstGeom>
          <a:noFill/>
        </p:spPr>
        <p:txBody>
          <a:bodyPr wrap="square">
            <a:spAutoFit/>
          </a:bodyPr>
          <a:lstStyle/>
          <a:p>
            <a:r>
              <a:rPr lang="en-GB" sz="675" b="1" dirty="0">
                <a:solidFill>
                  <a:srgbClr val="202122"/>
                </a:solidFill>
                <a:highlight>
                  <a:srgbClr val="FFFFFF"/>
                </a:highlight>
                <a:latin typeface="Aptos" panose="020B0004020202020204" pitchFamily="34" charset="0"/>
              </a:rPr>
              <a:t>Simple Object Access Protocol (SOAP)!  </a:t>
            </a:r>
            <a:r>
              <a:rPr lang="en-GB" sz="675" b="1" dirty="0">
                <a:solidFill>
                  <a:srgbClr val="202122"/>
                </a:solidFill>
                <a:highlight>
                  <a:srgbClr val="FFFFFF"/>
                </a:highlight>
                <a:latin typeface="Aptos" panose="020B0004020202020204" pitchFamily="34" charset="0"/>
                <a:sym typeface="Wingdings" pitchFamily="2" charset="2"/>
              </a:rPr>
              <a:t>  POST  GET, xml is an envelope</a:t>
            </a:r>
            <a:endParaRPr lang="en-IT" sz="675" b="1" dirty="0">
              <a:latin typeface="Aptos" panose="020B0004020202020204" pitchFamily="34" charset="0"/>
            </a:endParaRPr>
          </a:p>
        </p:txBody>
      </p:sp>
    </p:spTree>
    <p:extLst>
      <p:ext uri="{BB962C8B-B14F-4D97-AF65-F5344CB8AC3E}">
        <p14:creationId xmlns:p14="http://schemas.microsoft.com/office/powerpoint/2010/main" val="1589423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C574D-FBE6-60EE-2EE4-9E675D5D23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6BBAEF-1B6F-677C-569C-CECF288415F7}"/>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p>
          <a:p>
            <a:endParaRPr lang="en-GB" sz="1650" b="1" dirty="0">
              <a:solidFill>
                <a:srgbClr val="333333"/>
              </a:solidFill>
              <a:latin typeface="Aptos" panose="020B0004020202020204" pitchFamily="34" charset="0"/>
            </a:endParaRPr>
          </a:p>
          <a:p>
            <a:r>
              <a:rPr lang="en-GB" sz="1650" b="1" dirty="0">
                <a:solidFill>
                  <a:srgbClr val="333333"/>
                </a:solidFill>
                <a:latin typeface="Aptos" panose="020B0004020202020204" pitchFamily="34" charset="0"/>
              </a:rPr>
              <a:t>- Let’s make a simple game</a:t>
            </a:r>
          </a:p>
        </p:txBody>
      </p:sp>
      <p:pic>
        <p:nvPicPr>
          <p:cNvPr id="7" name="Picture 6" descr="A screen shot of a computer&#10;&#10;AI-generated content may be incorrect.">
            <a:extLst>
              <a:ext uri="{FF2B5EF4-FFF2-40B4-BE49-F238E27FC236}">
                <a16:creationId xmlns:a16="http://schemas.microsoft.com/office/drawing/2014/main" id="{01A61AD5-523B-65EB-DF8F-A79A2B6DA711}"/>
              </a:ext>
            </a:extLst>
          </p:cNvPr>
          <p:cNvPicPr>
            <a:picLocks noChangeAspect="1"/>
          </p:cNvPicPr>
          <p:nvPr/>
        </p:nvPicPr>
        <p:blipFill>
          <a:blip r:embed="rId2">
            <a:extLst>
              <a:ext uri="{28A0092B-C50C-407E-A947-70E740481C1C}">
                <a14:useLocalDpi xmlns:a14="http://schemas.microsoft.com/office/drawing/2010/main" val="0"/>
              </a:ext>
            </a:extLst>
          </a:blip>
          <a:srcRect l="2177"/>
          <a:stretch>
            <a:fillRect/>
          </a:stretch>
        </p:blipFill>
        <p:spPr>
          <a:xfrm>
            <a:off x="4267200" y="1809750"/>
            <a:ext cx="3424401" cy="2913475"/>
          </a:xfrm>
          <a:prstGeom prst="rect">
            <a:avLst/>
          </a:prstGeom>
        </p:spPr>
      </p:pic>
      <p:sp>
        <p:nvSpPr>
          <p:cNvPr id="9" name="TextBox 8">
            <a:extLst>
              <a:ext uri="{FF2B5EF4-FFF2-40B4-BE49-F238E27FC236}">
                <a16:creationId xmlns:a16="http://schemas.microsoft.com/office/drawing/2014/main" id="{3D0001E9-7DD8-16F6-9ED8-86F555212F32}"/>
              </a:ext>
            </a:extLst>
          </p:cNvPr>
          <p:cNvSpPr txBox="1"/>
          <p:nvPr/>
        </p:nvSpPr>
        <p:spPr>
          <a:xfrm>
            <a:off x="2120056" y="2696209"/>
            <a:ext cx="1369503" cy="600164"/>
          </a:xfrm>
          <a:prstGeom prst="rect">
            <a:avLst/>
          </a:prstGeom>
          <a:noFill/>
        </p:spPr>
        <p:txBody>
          <a:bodyPr wrap="square">
            <a:spAutoFit/>
          </a:bodyPr>
          <a:lstStyle/>
          <a:p>
            <a:r>
              <a:rPr lang="en-GB" sz="1650" b="1" dirty="0">
                <a:solidFill>
                  <a:srgbClr val="333333"/>
                </a:solidFill>
                <a:latin typeface="Aptos" panose="020B0004020202020204" pitchFamily="34" charset="0"/>
              </a:rPr>
              <a:t>GITHUB:</a:t>
            </a:r>
          </a:p>
          <a:p>
            <a:r>
              <a:rPr lang="en-GB" sz="1650" b="1" dirty="0">
                <a:solidFill>
                  <a:srgbClr val="333333"/>
                </a:solidFill>
                <a:latin typeface="Aptos" panose="020B0004020202020204" pitchFamily="34" charset="0"/>
              </a:rPr>
              <a:t>git clone … </a:t>
            </a:r>
          </a:p>
        </p:txBody>
      </p:sp>
    </p:spTree>
    <p:extLst>
      <p:ext uri="{BB962C8B-B14F-4D97-AF65-F5344CB8AC3E}">
        <p14:creationId xmlns:p14="http://schemas.microsoft.com/office/powerpoint/2010/main" val="3520286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53C0D-7C9D-AF05-74B9-1DC36297D90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188F2CA-976A-0ADA-0DA4-4C7B923935C7}"/>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p>
          <a:p>
            <a:endParaRPr lang="en-GB" sz="1650" b="1" dirty="0">
              <a:solidFill>
                <a:srgbClr val="333333"/>
              </a:solidFill>
              <a:latin typeface="Aptos" panose="020B0004020202020204" pitchFamily="34" charset="0"/>
            </a:endParaRPr>
          </a:p>
          <a:p>
            <a:r>
              <a:rPr lang="en-GB" sz="1650" b="1" dirty="0">
                <a:solidFill>
                  <a:srgbClr val="333333"/>
                </a:solidFill>
                <a:latin typeface="Aptos" panose="020B0004020202020204" pitchFamily="34" charset="0"/>
              </a:rPr>
              <a:t>- Lines Of Codes (LOC) growth by feature:</a:t>
            </a:r>
          </a:p>
        </p:txBody>
      </p:sp>
      <p:pic>
        <p:nvPicPr>
          <p:cNvPr id="5" name="Picture 4" descr="A graph with a line&#10;&#10;AI-generated content may be incorrect.">
            <a:extLst>
              <a:ext uri="{FF2B5EF4-FFF2-40B4-BE49-F238E27FC236}">
                <a16:creationId xmlns:a16="http://schemas.microsoft.com/office/drawing/2014/main" id="{776CD5EA-4A33-7EAB-5CB1-232D710BBDB1}"/>
              </a:ext>
            </a:extLst>
          </p:cNvPr>
          <p:cNvPicPr>
            <a:picLocks noChangeAspect="1"/>
          </p:cNvPicPr>
          <p:nvPr/>
        </p:nvPicPr>
        <p:blipFill>
          <a:blip r:embed="rId2">
            <a:extLst>
              <a:ext uri="{28A0092B-C50C-407E-A947-70E740481C1C}">
                <a14:useLocalDpi xmlns:a14="http://schemas.microsoft.com/office/drawing/2010/main" val="0"/>
              </a:ext>
            </a:extLst>
          </a:blip>
          <a:srcRect b="10237"/>
          <a:stretch>
            <a:fillRect/>
          </a:stretch>
        </p:blipFill>
        <p:spPr>
          <a:xfrm>
            <a:off x="2316601" y="1733550"/>
            <a:ext cx="5214432" cy="2895600"/>
          </a:xfrm>
          <a:prstGeom prst="rect">
            <a:avLst/>
          </a:prstGeom>
        </p:spPr>
      </p:pic>
    </p:spTree>
    <p:extLst>
      <p:ext uri="{BB962C8B-B14F-4D97-AF65-F5344CB8AC3E}">
        <p14:creationId xmlns:p14="http://schemas.microsoft.com/office/powerpoint/2010/main" val="175132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EA4BB-42E4-33BC-C216-30F4C0ACEB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23AC72-1F6D-A2A7-4154-6D284B764B9C}"/>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endParaRPr lang="en-GB" sz="1650" b="1" dirty="0">
              <a:solidFill>
                <a:srgbClr val="333333"/>
              </a:solidFill>
              <a:latin typeface="Aptos" panose="020B0004020202020204" pitchFamily="34" charset="0"/>
            </a:endParaRPr>
          </a:p>
          <a:p>
            <a:pPr marL="285750" indent="-285750">
              <a:buFontTx/>
              <a:buChar char="-"/>
            </a:pPr>
            <a:r>
              <a:rPr lang="en-GB" sz="1650" b="1" dirty="0">
                <a:solidFill>
                  <a:srgbClr val="333333"/>
                </a:solidFill>
                <a:latin typeface="Aptos" panose="020B0004020202020204" pitchFamily="34" charset="0"/>
              </a:rPr>
              <a:t>Managing complexity (2/2)</a:t>
            </a:r>
          </a:p>
          <a:p>
            <a:pPr marL="285750" indent="-285750">
              <a:buFontTx/>
              <a:buChar char="-"/>
            </a:pP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4E149099-7364-4293-BAA7-A09824642312}"/>
              </a:ext>
            </a:extLst>
          </p:cNvPr>
          <p:cNvSpPr txBox="1"/>
          <p:nvPr/>
        </p:nvSpPr>
        <p:spPr>
          <a:xfrm>
            <a:off x="1295400" y="1276350"/>
            <a:ext cx="6248400" cy="3816429"/>
          </a:xfrm>
          <a:prstGeom prst="rect">
            <a:avLst/>
          </a:prstGeom>
          <a:noFill/>
        </p:spPr>
        <p:txBody>
          <a:bodyPr wrap="square">
            <a:spAutoFit/>
          </a:bodyPr>
          <a:lstStyle/>
          <a:p>
            <a:pPr>
              <a:buFont typeface="+mj-lt"/>
              <a:buAutoNum type="arabicPeriod"/>
            </a:pPr>
            <a:r>
              <a:rPr lang="en-GB" sz="1100" b="1" dirty="0"/>
              <a:t>Object-Oriented Programming (OOP)</a:t>
            </a:r>
          </a:p>
          <a:p>
            <a:pPr lvl="1"/>
            <a:r>
              <a:rPr lang="en-GB" sz="1100" dirty="0"/>
              <a:t>Organizes code around objects that combine data and behaviour; promotes encapsulation and reuse.</a:t>
            </a:r>
          </a:p>
          <a:p>
            <a:pPr>
              <a:buFont typeface="+mj-lt"/>
              <a:buAutoNum type="arabicPeriod"/>
            </a:pPr>
            <a:r>
              <a:rPr lang="en-GB" sz="1100" b="1" dirty="0"/>
              <a:t>Functional Programming (FP)</a:t>
            </a:r>
          </a:p>
          <a:p>
            <a:pPr lvl="1"/>
            <a:r>
              <a:rPr lang="en-GB" sz="1100" dirty="0"/>
              <a:t>Builds programs from pure, stateless functions and immutable data.</a:t>
            </a:r>
          </a:p>
          <a:p>
            <a:pPr>
              <a:buFont typeface="+mj-lt"/>
              <a:buAutoNum type="arabicPeriod"/>
            </a:pPr>
            <a:r>
              <a:rPr lang="en-GB" sz="1100" b="1" dirty="0"/>
              <a:t>Data-Oriented Design (DOD)</a:t>
            </a:r>
          </a:p>
          <a:p>
            <a:pPr lvl="1"/>
            <a:r>
              <a:rPr lang="en-GB" sz="1100" dirty="0"/>
              <a:t>Focuses on data layout and usage patterns for clarity and performance.</a:t>
            </a:r>
          </a:p>
          <a:p>
            <a:pPr>
              <a:buFont typeface="+mj-lt"/>
              <a:buAutoNum type="arabicPeriod"/>
            </a:pPr>
            <a:r>
              <a:rPr lang="en-GB" sz="1100" b="1" dirty="0"/>
              <a:t>Entity-Component-System (ECS)</a:t>
            </a:r>
          </a:p>
          <a:p>
            <a:pPr lvl="1"/>
            <a:r>
              <a:rPr lang="en-GB" sz="1100" dirty="0"/>
              <a:t>Composes entities from independent data components and processing systems.</a:t>
            </a:r>
          </a:p>
          <a:p>
            <a:pPr>
              <a:buFont typeface="+mj-lt"/>
              <a:buAutoNum type="arabicPeriod"/>
            </a:pPr>
            <a:r>
              <a:rPr lang="en-GB" sz="1100" b="1" dirty="0"/>
              <a:t>Procedural / Modular Programming</a:t>
            </a:r>
          </a:p>
          <a:p>
            <a:pPr lvl="1"/>
            <a:r>
              <a:rPr lang="en-GB" sz="1100" dirty="0"/>
              <a:t>Structures programs as reusable functions grouped into modules.</a:t>
            </a:r>
          </a:p>
          <a:p>
            <a:pPr>
              <a:buFont typeface="+mj-lt"/>
              <a:buAutoNum type="arabicPeriod"/>
            </a:pPr>
            <a:r>
              <a:rPr lang="en-GB" sz="1100" b="1" dirty="0"/>
              <a:t>Declarative Programming</a:t>
            </a:r>
          </a:p>
          <a:p>
            <a:pPr lvl="1"/>
            <a:r>
              <a:rPr lang="en-GB" sz="1100" dirty="0"/>
              <a:t>Describes </a:t>
            </a:r>
            <a:r>
              <a:rPr lang="en-GB" sz="1100" i="1" dirty="0"/>
              <a:t>what</a:t>
            </a:r>
            <a:r>
              <a:rPr lang="en-GB" sz="1100" dirty="0"/>
              <a:t> to do, leaving the </a:t>
            </a:r>
            <a:r>
              <a:rPr lang="en-GB" sz="1100" i="1" dirty="0"/>
              <a:t>how</a:t>
            </a:r>
            <a:r>
              <a:rPr lang="en-GB" sz="1100" dirty="0"/>
              <a:t> to the underlying system.</a:t>
            </a:r>
          </a:p>
          <a:p>
            <a:pPr>
              <a:buFont typeface="+mj-lt"/>
              <a:buAutoNum type="arabicPeriod"/>
            </a:pPr>
            <a:r>
              <a:rPr lang="en-GB" sz="1100" b="1" dirty="0"/>
              <a:t>Actor Model</a:t>
            </a:r>
            <a:r>
              <a:rPr lang="en-GB" sz="1100" dirty="0"/>
              <a:t> </a:t>
            </a:r>
          </a:p>
          <a:p>
            <a:pPr lvl="1"/>
            <a:r>
              <a:rPr lang="en-GB" sz="1100" dirty="0"/>
              <a:t>Uses independent actors that communicate via messages to handle concurrency safely.</a:t>
            </a:r>
          </a:p>
          <a:p>
            <a:pPr>
              <a:buFont typeface="+mj-lt"/>
              <a:buAutoNum type="arabicPeriod"/>
            </a:pPr>
            <a:r>
              <a:rPr lang="en-GB" sz="1100" b="1" dirty="0"/>
              <a:t>Reactive Programming</a:t>
            </a:r>
          </a:p>
          <a:p>
            <a:pPr lvl="1"/>
            <a:r>
              <a:rPr lang="en-GB" sz="1100" dirty="0"/>
              <a:t>Represents logic as data streams that automatically propagate changes.</a:t>
            </a:r>
          </a:p>
          <a:p>
            <a:pPr>
              <a:buFont typeface="+mj-lt"/>
              <a:buAutoNum type="arabicPeriod"/>
            </a:pPr>
            <a:r>
              <a:rPr lang="en-GB" sz="1100" b="1" dirty="0"/>
              <a:t>Aspect-Oriented Programming (AOP)</a:t>
            </a:r>
          </a:p>
          <a:p>
            <a:pPr lvl="1"/>
            <a:r>
              <a:rPr lang="en-GB" sz="1100" dirty="0"/>
              <a:t>Isolates cross-cutting concerns like logging or security into separate aspects.</a:t>
            </a:r>
          </a:p>
          <a:p>
            <a:pPr>
              <a:buFont typeface="+mj-lt"/>
              <a:buAutoNum type="arabicPeriod"/>
            </a:pPr>
            <a:r>
              <a:rPr lang="en-GB" sz="1100" b="1" dirty="0"/>
              <a:t>Agent-Based Systems</a:t>
            </a:r>
          </a:p>
          <a:p>
            <a:pPr lvl="1"/>
            <a:r>
              <a:rPr lang="en-GB" sz="1100" dirty="0"/>
              <a:t>Models systems as interacting autonomous agents with their own goals.</a:t>
            </a:r>
          </a:p>
          <a:p>
            <a:pPr>
              <a:buFont typeface="+mj-lt"/>
              <a:buAutoNum type="arabicPeriod"/>
            </a:pPr>
            <a:r>
              <a:rPr lang="en-GB" sz="1100" b="1" dirty="0"/>
              <a:t>Dataflow Programming</a:t>
            </a:r>
          </a:p>
          <a:p>
            <a:pPr lvl="1"/>
            <a:r>
              <a:rPr lang="en-GB" sz="1100" dirty="0"/>
              <a:t>Defines computation as a directed graph of data dependencies and transformations.</a:t>
            </a:r>
          </a:p>
        </p:txBody>
      </p:sp>
      <p:sp>
        <p:nvSpPr>
          <p:cNvPr id="6" name="TextBox 5">
            <a:extLst>
              <a:ext uri="{FF2B5EF4-FFF2-40B4-BE49-F238E27FC236}">
                <a16:creationId xmlns:a16="http://schemas.microsoft.com/office/drawing/2014/main" id="{BE62397D-0E2C-C2BF-AA1D-0BA92FEECF60}"/>
              </a:ext>
            </a:extLst>
          </p:cNvPr>
          <p:cNvSpPr txBox="1"/>
          <p:nvPr/>
        </p:nvSpPr>
        <p:spPr>
          <a:xfrm rot="19060039">
            <a:off x="7163156" y="2585651"/>
            <a:ext cx="1370888" cy="507831"/>
          </a:xfrm>
          <a:prstGeom prst="rect">
            <a:avLst/>
          </a:prstGeom>
          <a:noFill/>
        </p:spPr>
        <p:txBody>
          <a:bodyPr wrap="none" rtlCol="0">
            <a:spAutoFit/>
          </a:bodyPr>
          <a:lstStyle/>
          <a:p>
            <a:pPr algn="ctr"/>
            <a:r>
              <a:rPr lang="en-IT" dirty="0"/>
              <a:t>THESE ARE NOT ENEMIES</a:t>
            </a:r>
          </a:p>
          <a:p>
            <a:pPr algn="ctr"/>
            <a:r>
              <a:rPr lang="en-IT" b="1" u="sng" dirty="0"/>
              <a:t>MULTI-PARADIGM</a:t>
            </a:r>
          </a:p>
          <a:p>
            <a:pPr algn="ctr"/>
            <a:r>
              <a:rPr lang="en-IT" dirty="0"/>
              <a:t>is THE NORM</a:t>
            </a:r>
          </a:p>
        </p:txBody>
      </p:sp>
    </p:spTree>
    <p:extLst>
      <p:ext uri="{BB962C8B-B14F-4D97-AF65-F5344CB8AC3E}">
        <p14:creationId xmlns:p14="http://schemas.microsoft.com/office/powerpoint/2010/main" val="2166608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235DE-3BF8-6E7F-E549-E14E575B722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B6EA6E-428F-C1AD-C3C5-7E5C45004D56}"/>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endParaRPr lang="en-GB" sz="1650" b="1" dirty="0">
              <a:solidFill>
                <a:srgbClr val="333333"/>
              </a:solidFill>
              <a:latin typeface="Aptos" panose="020B0004020202020204" pitchFamily="34" charset="0"/>
            </a:endParaRPr>
          </a:p>
          <a:p>
            <a:pPr marL="285750" indent="-285750">
              <a:buFontTx/>
              <a:buChar char="-"/>
            </a:pPr>
            <a:r>
              <a:rPr lang="en-GB" sz="1650" b="1" dirty="0">
                <a:solidFill>
                  <a:srgbClr val="333333"/>
                </a:solidFill>
                <a:latin typeface="Aptos" panose="020B0004020202020204" pitchFamily="34" charset="0"/>
              </a:rPr>
              <a:t>Managing complexity</a:t>
            </a:r>
          </a:p>
          <a:p>
            <a:pPr marL="285750" indent="-285750">
              <a:buFontTx/>
              <a:buChar char="-"/>
            </a:pP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CB312E0B-6A82-3472-4E2A-401ECFBC7305}"/>
              </a:ext>
            </a:extLst>
          </p:cNvPr>
          <p:cNvSpPr txBox="1"/>
          <p:nvPr/>
        </p:nvSpPr>
        <p:spPr>
          <a:xfrm>
            <a:off x="1295400" y="1276350"/>
            <a:ext cx="6248400" cy="3816429"/>
          </a:xfrm>
          <a:prstGeom prst="rect">
            <a:avLst/>
          </a:prstGeom>
          <a:noFill/>
        </p:spPr>
        <p:txBody>
          <a:bodyPr wrap="square">
            <a:spAutoFit/>
          </a:bodyPr>
          <a:lstStyle/>
          <a:p>
            <a:pPr>
              <a:buFont typeface="+mj-lt"/>
              <a:buAutoNum type="arabicPeriod"/>
            </a:pPr>
            <a:r>
              <a:rPr lang="en-GB" sz="1100" b="1" dirty="0"/>
              <a:t>Object-Oriented Programming (OOP)</a:t>
            </a:r>
          </a:p>
          <a:p>
            <a:pPr lvl="1"/>
            <a:r>
              <a:rPr lang="en-GB" sz="1100" dirty="0"/>
              <a:t>Organizes code around objects that combine data and behaviour; promotes encapsulation and reuse.</a:t>
            </a:r>
          </a:p>
          <a:p>
            <a:pPr>
              <a:buFont typeface="+mj-lt"/>
              <a:buAutoNum type="arabicPeriod"/>
            </a:pPr>
            <a:r>
              <a:rPr lang="en-GB" sz="1100" b="1" dirty="0"/>
              <a:t>Functional Programming (FP)</a:t>
            </a:r>
          </a:p>
          <a:p>
            <a:pPr lvl="1"/>
            <a:r>
              <a:rPr lang="en-GB" sz="1100" dirty="0"/>
              <a:t>Builds programs from pure, stateless functions and immutable data.</a:t>
            </a:r>
          </a:p>
          <a:p>
            <a:pPr>
              <a:buFont typeface="+mj-lt"/>
              <a:buAutoNum type="arabicPeriod"/>
            </a:pPr>
            <a:r>
              <a:rPr lang="en-GB" sz="1100" b="1" dirty="0"/>
              <a:t>Data-Oriented Design (DOD)</a:t>
            </a:r>
          </a:p>
          <a:p>
            <a:pPr lvl="1"/>
            <a:r>
              <a:rPr lang="en-GB" sz="1100" dirty="0"/>
              <a:t>Focuses on data layout and usage patterns for clarity and performance.</a:t>
            </a:r>
          </a:p>
          <a:p>
            <a:pPr>
              <a:buFont typeface="+mj-lt"/>
              <a:buAutoNum type="arabicPeriod"/>
            </a:pPr>
            <a:r>
              <a:rPr lang="en-GB" sz="1100" b="1" dirty="0"/>
              <a:t>Entity-Component-System (ECS)</a:t>
            </a:r>
          </a:p>
          <a:p>
            <a:pPr lvl="1"/>
            <a:r>
              <a:rPr lang="en-GB" sz="1100" dirty="0"/>
              <a:t>Composes entities from independent data components and processing systems.</a:t>
            </a:r>
          </a:p>
          <a:p>
            <a:pPr>
              <a:buFont typeface="+mj-lt"/>
              <a:buAutoNum type="arabicPeriod"/>
            </a:pPr>
            <a:r>
              <a:rPr lang="en-GB" sz="1100" b="1" dirty="0"/>
              <a:t>Procedural / Modular Programming</a:t>
            </a:r>
          </a:p>
          <a:p>
            <a:pPr lvl="1"/>
            <a:r>
              <a:rPr lang="en-GB" sz="1100" dirty="0"/>
              <a:t>Structures programs as reusable functions grouped into modules.</a:t>
            </a:r>
          </a:p>
          <a:p>
            <a:pPr>
              <a:buFont typeface="+mj-lt"/>
              <a:buAutoNum type="arabicPeriod"/>
            </a:pPr>
            <a:r>
              <a:rPr lang="en-GB" sz="1100" b="1" dirty="0"/>
              <a:t>Declarative Programming</a:t>
            </a:r>
          </a:p>
          <a:p>
            <a:pPr lvl="1"/>
            <a:r>
              <a:rPr lang="en-GB" sz="1100" dirty="0"/>
              <a:t>Describes </a:t>
            </a:r>
            <a:r>
              <a:rPr lang="en-GB" sz="1100" i="1" dirty="0"/>
              <a:t>what</a:t>
            </a:r>
            <a:r>
              <a:rPr lang="en-GB" sz="1100" dirty="0"/>
              <a:t> to do, leaving the </a:t>
            </a:r>
            <a:r>
              <a:rPr lang="en-GB" sz="1100" i="1" dirty="0"/>
              <a:t>how</a:t>
            </a:r>
            <a:r>
              <a:rPr lang="en-GB" sz="1100" dirty="0"/>
              <a:t> to the underlying system.</a:t>
            </a:r>
          </a:p>
          <a:p>
            <a:pPr>
              <a:buFont typeface="+mj-lt"/>
              <a:buAutoNum type="arabicPeriod"/>
            </a:pPr>
            <a:r>
              <a:rPr lang="en-GB" sz="1100" b="1" dirty="0"/>
              <a:t>Actor Model</a:t>
            </a:r>
            <a:r>
              <a:rPr lang="en-GB" sz="1100" dirty="0"/>
              <a:t> </a:t>
            </a:r>
          </a:p>
          <a:p>
            <a:pPr lvl="1"/>
            <a:r>
              <a:rPr lang="en-GB" sz="1100" dirty="0"/>
              <a:t>Uses independent actors that communicate via messages to handle concurrency safely.</a:t>
            </a:r>
          </a:p>
          <a:p>
            <a:pPr>
              <a:buFont typeface="+mj-lt"/>
              <a:buAutoNum type="arabicPeriod"/>
            </a:pPr>
            <a:r>
              <a:rPr lang="en-GB" sz="1100" b="1" dirty="0"/>
              <a:t>Reactive Programming</a:t>
            </a:r>
          </a:p>
          <a:p>
            <a:pPr lvl="1"/>
            <a:r>
              <a:rPr lang="en-GB" sz="1100" dirty="0"/>
              <a:t>Represents logic as data streams that automatically propagate changes.</a:t>
            </a:r>
          </a:p>
          <a:p>
            <a:pPr>
              <a:buFont typeface="+mj-lt"/>
              <a:buAutoNum type="arabicPeriod"/>
            </a:pPr>
            <a:r>
              <a:rPr lang="en-GB" sz="1100" b="1" dirty="0"/>
              <a:t>Aspect-Oriented Programming (AOP)</a:t>
            </a:r>
          </a:p>
          <a:p>
            <a:pPr lvl="1"/>
            <a:r>
              <a:rPr lang="en-GB" sz="1100" dirty="0"/>
              <a:t>Isolates cross-cutting concerns like logging or security into separate aspects.</a:t>
            </a:r>
          </a:p>
          <a:p>
            <a:pPr>
              <a:buFont typeface="+mj-lt"/>
              <a:buAutoNum type="arabicPeriod"/>
            </a:pPr>
            <a:r>
              <a:rPr lang="en-GB" sz="1100" b="1" dirty="0"/>
              <a:t>Agent-Based Systems</a:t>
            </a:r>
          </a:p>
          <a:p>
            <a:pPr lvl="1"/>
            <a:r>
              <a:rPr lang="en-GB" sz="1100" dirty="0"/>
              <a:t>Models systems as interacting autonomous agents with their own goals.</a:t>
            </a:r>
          </a:p>
          <a:p>
            <a:pPr>
              <a:buFont typeface="+mj-lt"/>
              <a:buAutoNum type="arabicPeriod"/>
            </a:pPr>
            <a:r>
              <a:rPr lang="en-GB" sz="1100" b="1" dirty="0"/>
              <a:t>Dataflow Programming</a:t>
            </a:r>
          </a:p>
          <a:p>
            <a:pPr lvl="1"/>
            <a:r>
              <a:rPr lang="en-GB" sz="1100" dirty="0"/>
              <a:t>Defines computation as a directed graph of data dependencies and transformations.</a:t>
            </a:r>
          </a:p>
        </p:txBody>
      </p:sp>
      <p:cxnSp>
        <p:nvCxnSpPr>
          <p:cNvPr id="5" name="Straight Arrow Connector 4">
            <a:extLst>
              <a:ext uri="{FF2B5EF4-FFF2-40B4-BE49-F238E27FC236}">
                <a16:creationId xmlns:a16="http://schemas.microsoft.com/office/drawing/2014/main" id="{76FF13DE-E105-FB63-5F9E-997CBE4246EA}"/>
              </a:ext>
            </a:extLst>
          </p:cNvPr>
          <p:cNvCxnSpPr/>
          <p:nvPr/>
        </p:nvCxnSpPr>
        <p:spPr>
          <a:xfrm>
            <a:off x="304800" y="1504950"/>
            <a:ext cx="990600" cy="0"/>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DBED156-D270-FAC4-2875-0F7FB71FF7F2}"/>
              </a:ext>
            </a:extLst>
          </p:cNvPr>
          <p:cNvSpPr txBox="1"/>
          <p:nvPr/>
        </p:nvSpPr>
        <p:spPr>
          <a:xfrm rot="19060039">
            <a:off x="7163156" y="2585651"/>
            <a:ext cx="1370888" cy="507831"/>
          </a:xfrm>
          <a:prstGeom prst="rect">
            <a:avLst/>
          </a:prstGeom>
          <a:noFill/>
        </p:spPr>
        <p:txBody>
          <a:bodyPr wrap="none" rtlCol="0">
            <a:spAutoFit/>
          </a:bodyPr>
          <a:lstStyle/>
          <a:p>
            <a:pPr algn="ctr"/>
            <a:r>
              <a:rPr lang="en-IT" dirty="0"/>
              <a:t>THESE ARE NOT ENEMIES</a:t>
            </a:r>
          </a:p>
          <a:p>
            <a:pPr algn="ctr"/>
            <a:r>
              <a:rPr lang="en-IT" b="1" u="sng" dirty="0"/>
              <a:t>MULTI-PARADIGM</a:t>
            </a:r>
          </a:p>
          <a:p>
            <a:pPr algn="ctr"/>
            <a:r>
              <a:rPr lang="en-IT" dirty="0"/>
              <a:t>is THE NORM</a:t>
            </a:r>
          </a:p>
        </p:txBody>
      </p:sp>
    </p:spTree>
    <p:extLst>
      <p:ext uri="{BB962C8B-B14F-4D97-AF65-F5344CB8AC3E}">
        <p14:creationId xmlns:p14="http://schemas.microsoft.com/office/powerpoint/2010/main" val="4080177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16AD1-CD63-74A1-A19B-4F9146CFEE3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BF2927-5916-37F8-F9E0-1B50503CA4BF}"/>
              </a:ext>
            </a:extLst>
          </p:cNvPr>
          <p:cNvSpPr txBox="1"/>
          <p:nvPr/>
        </p:nvSpPr>
        <p:spPr>
          <a:xfrm>
            <a:off x="685800" y="514350"/>
            <a:ext cx="7162800" cy="777136"/>
          </a:xfrm>
          <a:prstGeom prst="rect">
            <a:avLst/>
          </a:prstGeom>
          <a:noFill/>
        </p:spPr>
        <p:txBody>
          <a:bodyPr wrap="square">
            <a:spAutoFit/>
          </a:bodyPr>
          <a:lstStyle/>
          <a:p>
            <a:r>
              <a:rPr lang="en-GB" sz="2800" b="1" dirty="0">
                <a:solidFill>
                  <a:srgbClr val="333333"/>
                </a:solidFill>
                <a:latin typeface="Aptos" panose="020B0004020202020204" pitchFamily="34" charset="0"/>
              </a:rPr>
              <a:t>“OPERATOR OVERLOAD” in PYTHON</a:t>
            </a:r>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graphicFrame>
        <p:nvGraphicFramePr>
          <p:cNvPr id="3" name="Table 2">
            <a:extLst>
              <a:ext uri="{FF2B5EF4-FFF2-40B4-BE49-F238E27FC236}">
                <a16:creationId xmlns:a16="http://schemas.microsoft.com/office/drawing/2014/main" id="{33D5C475-612D-EE7A-029C-E8FB9CEAC94C}"/>
              </a:ext>
            </a:extLst>
          </p:cNvPr>
          <p:cNvGraphicFramePr>
            <a:graphicFrameLocks noGrp="1"/>
          </p:cNvGraphicFramePr>
          <p:nvPr/>
        </p:nvGraphicFramePr>
        <p:xfrm>
          <a:off x="5700132" y="1257568"/>
          <a:ext cx="2645228" cy="3002380"/>
        </p:xfrm>
        <a:graphic>
          <a:graphicData uri="http://schemas.openxmlformats.org/drawingml/2006/table">
            <a:tbl>
              <a:tblPr/>
              <a:tblGrid>
                <a:gridCol w="587828">
                  <a:extLst>
                    <a:ext uri="{9D8B030D-6E8A-4147-A177-3AD203B41FA5}">
                      <a16:colId xmlns:a16="http://schemas.microsoft.com/office/drawing/2014/main" val="1757861282"/>
                    </a:ext>
                  </a:extLst>
                </a:gridCol>
                <a:gridCol w="1219200">
                  <a:extLst>
                    <a:ext uri="{9D8B030D-6E8A-4147-A177-3AD203B41FA5}">
                      <a16:colId xmlns:a16="http://schemas.microsoft.com/office/drawing/2014/main" val="3227470847"/>
                    </a:ext>
                  </a:extLst>
                </a:gridCol>
                <a:gridCol w="838200">
                  <a:extLst>
                    <a:ext uri="{9D8B030D-6E8A-4147-A177-3AD203B41FA5}">
                      <a16:colId xmlns:a16="http://schemas.microsoft.com/office/drawing/2014/main" val="945919064"/>
                    </a:ext>
                  </a:extLst>
                </a:gridCol>
              </a:tblGrid>
              <a:tr h="155348">
                <a:tc>
                  <a:txBody>
                    <a:bodyPr/>
                    <a:lstStyle/>
                    <a:p>
                      <a:pPr>
                        <a:buNone/>
                      </a:pPr>
                      <a:r>
                        <a:rPr lang="en-GB" sz="900" b="1"/>
                        <a:t>Operator</a:t>
                      </a:r>
                      <a:endParaRPr lang="en-GB" sz="900"/>
                    </a:p>
                  </a:txBody>
                  <a:tcPr marL="62139" marR="62139" marT="31070" marB="31070" anchor="ctr">
                    <a:lnL>
                      <a:noFill/>
                    </a:lnL>
                    <a:lnR>
                      <a:noFill/>
                    </a:lnR>
                    <a:lnT>
                      <a:noFill/>
                    </a:lnT>
                    <a:lnB>
                      <a:noFill/>
                    </a:lnB>
                    <a:noFill/>
                  </a:tcPr>
                </a:tc>
                <a:tc>
                  <a:txBody>
                    <a:bodyPr/>
                    <a:lstStyle/>
                    <a:p>
                      <a:pPr>
                        <a:buNone/>
                      </a:pPr>
                      <a:r>
                        <a:rPr lang="en-GB" sz="900" b="1"/>
                        <a:t>Method Name</a:t>
                      </a:r>
                      <a:endParaRPr lang="en-GB" sz="900"/>
                    </a:p>
                  </a:txBody>
                  <a:tcPr marL="62139" marR="62139" marT="31070" marB="31070" anchor="ctr">
                    <a:lnL>
                      <a:noFill/>
                    </a:lnL>
                    <a:lnR>
                      <a:noFill/>
                    </a:lnR>
                    <a:lnT>
                      <a:noFill/>
                    </a:lnT>
                    <a:lnB>
                      <a:noFill/>
                    </a:lnB>
                    <a:noFill/>
                  </a:tcPr>
                </a:tc>
                <a:tc>
                  <a:txBody>
                    <a:bodyPr/>
                    <a:lstStyle/>
                    <a:p>
                      <a:pPr>
                        <a:buNone/>
                      </a:pPr>
                      <a:r>
                        <a:rPr lang="en-GB" sz="900" b="1" dirty="0"/>
                        <a:t>Usage Example</a:t>
                      </a:r>
                      <a:endParaRPr lang="en-GB" sz="900" dirty="0"/>
                    </a:p>
                  </a:txBody>
                  <a:tcPr marL="62139" marR="62139" marT="31070" marB="31070" anchor="ctr">
                    <a:lnL>
                      <a:noFill/>
                    </a:lnL>
                    <a:lnR>
                      <a:noFill/>
                    </a:lnR>
                    <a:lnT>
                      <a:noFill/>
                    </a:lnT>
                    <a:lnB>
                      <a:noFill/>
                    </a:lnB>
                    <a:noFill/>
                  </a:tcPr>
                </a:tc>
                <a:extLst>
                  <a:ext uri="{0D108BD9-81ED-4DB2-BD59-A6C34878D82A}">
                    <a16:rowId xmlns:a16="http://schemas.microsoft.com/office/drawing/2014/main" val="1265450607"/>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a:t>__add__(self, other)</a:t>
                      </a:r>
                    </a:p>
                  </a:txBody>
                  <a:tcPr marL="62139" marR="62139" marT="31070" marB="31070" anchor="ctr">
                    <a:lnL>
                      <a:noFill/>
                    </a:lnL>
                    <a:lnR>
                      <a:noFill/>
                    </a:lnR>
                    <a:lnT>
                      <a:noFill/>
                    </a:lnT>
                    <a:lnB>
                      <a:noFill/>
                    </a:lnB>
                    <a:noFill/>
                  </a:tcPr>
                </a:tc>
                <a:tc>
                  <a:txBody>
                    <a:bodyPr/>
                    <a:lstStyle/>
                    <a:p>
                      <a:pPr>
                        <a:buNone/>
                      </a:pPr>
                      <a:r>
                        <a:rPr lang="en-GB" sz="900"/>
                        <a:t>a + b</a:t>
                      </a:r>
                    </a:p>
                  </a:txBody>
                  <a:tcPr marL="62139" marR="62139" marT="31070" marB="31070" anchor="ctr">
                    <a:lnL>
                      <a:noFill/>
                    </a:lnL>
                    <a:lnR>
                      <a:noFill/>
                    </a:lnR>
                    <a:lnT>
                      <a:noFill/>
                    </a:lnT>
                    <a:lnB>
                      <a:noFill/>
                    </a:lnB>
                    <a:noFill/>
                  </a:tcPr>
                </a:tc>
                <a:extLst>
                  <a:ext uri="{0D108BD9-81ED-4DB2-BD59-A6C34878D82A}">
                    <a16:rowId xmlns:a16="http://schemas.microsoft.com/office/drawing/2014/main" val="1013194849"/>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a:t>__sub__(self, other)</a:t>
                      </a:r>
                    </a:p>
                  </a:txBody>
                  <a:tcPr marL="62139" marR="62139" marT="31070" marB="31070" anchor="ctr">
                    <a:lnL>
                      <a:noFill/>
                    </a:lnL>
                    <a:lnR>
                      <a:noFill/>
                    </a:lnR>
                    <a:lnT>
                      <a:noFill/>
                    </a:lnT>
                    <a:lnB>
                      <a:noFill/>
                    </a:lnB>
                    <a:noFill/>
                  </a:tcPr>
                </a:tc>
                <a:tc>
                  <a:txBody>
                    <a:bodyPr/>
                    <a:lstStyle/>
                    <a:p>
                      <a:pPr>
                        <a:buNone/>
                      </a:pPr>
                      <a:r>
                        <a:rPr lang="en-GB" sz="900" dirty="0"/>
                        <a:t>a - b</a:t>
                      </a:r>
                    </a:p>
                  </a:txBody>
                  <a:tcPr marL="62139" marR="62139" marT="31070" marB="31070" anchor="ctr">
                    <a:lnL>
                      <a:noFill/>
                    </a:lnL>
                    <a:lnR>
                      <a:noFill/>
                    </a:lnR>
                    <a:lnT>
                      <a:noFill/>
                    </a:lnT>
                    <a:lnB>
                      <a:noFill/>
                    </a:lnB>
                    <a:noFill/>
                  </a:tcPr>
                </a:tc>
                <a:extLst>
                  <a:ext uri="{0D108BD9-81ED-4DB2-BD59-A6C34878D82A}">
                    <a16:rowId xmlns:a16="http://schemas.microsoft.com/office/drawing/2014/main" val="446745537"/>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a:t>__mul__(self, other)</a:t>
                      </a:r>
                    </a:p>
                  </a:txBody>
                  <a:tcPr marL="62139" marR="62139" marT="31070" marB="31070" anchor="ctr">
                    <a:lnL>
                      <a:noFill/>
                    </a:lnL>
                    <a:lnR>
                      <a:noFill/>
                    </a:lnR>
                    <a:lnT>
                      <a:noFill/>
                    </a:lnT>
                    <a:lnB>
                      <a:noFill/>
                    </a:lnB>
                    <a:noFill/>
                  </a:tcPr>
                </a:tc>
                <a:tc>
                  <a:txBody>
                    <a:bodyPr/>
                    <a:lstStyle/>
                    <a:p>
                      <a:pPr>
                        <a:buNone/>
                      </a:pPr>
                      <a:r>
                        <a:rPr lang="en-GB" sz="900" dirty="0"/>
                        <a:t>a * b</a:t>
                      </a:r>
                    </a:p>
                  </a:txBody>
                  <a:tcPr marL="62139" marR="62139" marT="31070" marB="31070" anchor="ctr">
                    <a:lnL>
                      <a:noFill/>
                    </a:lnL>
                    <a:lnR>
                      <a:noFill/>
                    </a:lnR>
                    <a:lnT>
                      <a:noFill/>
                    </a:lnT>
                    <a:lnB>
                      <a:noFill/>
                    </a:lnB>
                    <a:noFill/>
                  </a:tcPr>
                </a:tc>
                <a:extLst>
                  <a:ext uri="{0D108BD9-81ED-4DB2-BD59-A6C34878D82A}">
                    <a16:rowId xmlns:a16="http://schemas.microsoft.com/office/drawing/2014/main" val="404458133"/>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dirty="0"/>
                        <a:t>__</a:t>
                      </a:r>
                      <a:r>
                        <a:rPr lang="en-GB" sz="900" dirty="0" err="1"/>
                        <a:t>truediv</a:t>
                      </a:r>
                      <a:r>
                        <a:rPr lang="en-GB" sz="900" dirty="0"/>
                        <a:t>__(self, other)</a:t>
                      </a:r>
                    </a:p>
                  </a:txBody>
                  <a:tcPr marL="62139" marR="62139" marT="31070" marB="31070" anchor="ctr">
                    <a:lnL>
                      <a:noFill/>
                    </a:lnL>
                    <a:lnR>
                      <a:noFill/>
                    </a:lnR>
                    <a:lnT>
                      <a:noFill/>
                    </a:lnT>
                    <a:lnB>
                      <a:noFill/>
                    </a:lnB>
                    <a:noFill/>
                  </a:tcPr>
                </a:tc>
                <a:tc>
                  <a:txBody>
                    <a:bodyPr/>
                    <a:lstStyle/>
                    <a:p>
                      <a:pPr>
                        <a:buNone/>
                      </a:pPr>
                      <a:r>
                        <a:rPr lang="en-GB" sz="900" dirty="0"/>
                        <a:t>a / b</a:t>
                      </a:r>
                    </a:p>
                  </a:txBody>
                  <a:tcPr marL="62139" marR="62139" marT="31070" marB="31070" anchor="ctr">
                    <a:lnL>
                      <a:noFill/>
                    </a:lnL>
                    <a:lnR>
                      <a:noFill/>
                    </a:lnR>
                    <a:lnT>
                      <a:noFill/>
                    </a:lnT>
                    <a:lnB>
                      <a:noFill/>
                    </a:lnB>
                    <a:noFill/>
                  </a:tcPr>
                </a:tc>
                <a:extLst>
                  <a:ext uri="{0D108BD9-81ED-4DB2-BD59-A6C34878D82A}">
                    <a16:rowId xmlns:a16="http://schemas.microsoft.com/office/drawing/2014/main" val="1664659872"/>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dirty="0"/>
                        <a:t>__</a:t>
                      </a:r>
                      <a:r>
                        <a:rPr lang="en-GB" sz="900" dirty="0" err="1"/>
                        <a:t>eq</a:t>
                      </a:r>
                      <a:r>
                        <a:rPr lang="en-GB" sz="900" dirty="0"/>
                        <a:t>__(self, other)</a:t>
                      </a:r>
                    </a:p>
                  </a:txBody>
                  <a:tcPr marL="62139" marR="62139" marT="31070" marB="31070" anchor="ctr">
                    <a:lnL>
                      <a:noFill/>
                    </a:lnL>
                    <a:lnR>
                      <a:noFill/>
                    </a:lnR>
                    <a:lnT>
                      <a:noFill/>
                    </a:lnT>
                    <a:lnB>
                      <a:noFill/>
                    </a:lnB>
                    <a:noFill/>
                  </a:tcPr>
                </a:tc>
                <a:tc>
                  <a:txBody>
                    <a:bodyPr/>
                    <a:lstStyle/>
                    <a:p>
                      <a:pPr>
                        <a:buNone/>
                      </a:pPr>
                      <a:r>
                        <a:rPr lang="en-GB" sz="900" dirty="0"/>
                        <a:t>a == b</a:t>
                      </a:r>
                    </a:p>
                  </a:txBody>
                  <a:tcPr marL="62139" marR="62139" marT="31070" marB="31070" anchor="ctr">
                    <a:lnL>
                      <a:noFill/>
                    </a:lnL>
                    <a:lnR>
                      <a:noFill/>
                    </a:lnR>
                    <a:lnT>
                      <a:noFill/>
                    </a:lnT>
                    <a:lnB>
                      <a:noFill/>
                    </a:lnB>
                    <a:noFill/>
                  </a:tcPr>
                </a:tc>
                <a:extLst>
                  <a:ext uri="{0D108BD9-81ED-4DB2-BD59-A6C34878D82A}">
                    <a16:rowId xmlns:a16="http://schemas.microsoft.com/office/drawing/2014/main" val="366097084"/>
                  </a:ext>
                </a:extLst>
              </a:tr>
              <a:tr h="155348">
                <a:tc>
                  <a:txBody>
                    <a:bodyPr/>
                    <a:lstStyle/>
                    <a:p>
                      <a:pPr>
                        <a:buNone/>
                      </a:pPr>
                      <a:r>
                        <a:rPr lang="en-GB" sz="900"/>
                        <a:t>len()</a:t>
                      </a:r>
                    </a:p>
                  </a:txBody>
                  <a:tcPr marL="62139" marR="62139" marT="31070" marB="31070" anchor="ctr">
                    <a:lnL>
                      <a:noFill/>
                    </a:lnL>
                    <a:lnR>
                      <a:noFill/>
                    </a:lnR>
                    <a:lnT>
                      <a:noFill/>
                    </a:lnT>
                    <a:lnB>
                      <a:noFill/>
                    </a:lnB>
                    <a:noFill/>
                  </a:tcPr>
                </a:tc>
                <a:tc>
                  <a:txBody>
                    <a:bodyPr/>
                    <a:lstStyle/>
                    <a:p>
                      <a:pPr>
                        <a:buNone/>
                      </a:pPr>
                      <a:r>
                        <a:rPr lang="en-GB" sz="900" dirty="0"/>
                        <a:t>__</a:t>
                      </a:r>
                      <a:r>
                        <a:rPr lang="en-GB" sz="900" dirty="0" err="1"/>
                        <a:t>len</a:t>
                      </a:r>
                      <a:r>
                        <a:rPr lang="en-GB" sz="900" dirty="0"/>
                        <a:t>__(self)</a:t>
                      </a:r>
                    </a:p>
                  </a:txBody>
                  <a:tcPr marL="62139" marR="62139" marT="31070" marB="31070" anchor="ctr">
                    <a:lnL>
                      <a:noFill/>
                    </a:lnL>
                    <a:lnR>
                      <a:noFill/>
                    </a:lnR>
                    <a:lnT>
                      <a:noFill/>
                    </a:lnT>
                    <a:lnB>
                      <a:noFill/>
                    </a:lnB>
                    <a:noFill/>
                  </a:tcPr>
                </a:tc>
                <a:tc>
                  <a:txBody>
                    <a:bodyPr/>
                    <a:lstStyle/>
                    <a:p>
                      <a:pPr>
                        <a:buNone/>
                      </a:pPr>
                      <a:r>
                        <a:rPr lang="en-GB" sz="900" dirty="0" err="1"/>
                        <a:t>len</a:t>
                      </a:r>
                      <a:r>
                        <a:rPr lang="en-GB" sz="900" dirty="0"/>
                        <a:t>(</a:t>
                      </a:r>
                      <a:r>
                        <a:rPr lang="en-GB" sz="900" dirty="0" err="1"/>
                        <a:t>obj</a:t>
                      </a:r>
                      <a:r>
                        <a:rPr lang="en-GB" sz="900" dirty="0"/>
                        <a:t>)</a:t>
                      </a:r>
                    </a:p>
                  </a:txBody>
                  <a:tcPr marL="62139" marR="62139" marT="31070" marB="31070" anchor="ctr">
                    <a:lnL>
                      <a:noFill/>
                    </a:lnL>
                    <a:lnR>
                      <a:noFill/>
                    </a:lnR>
                    <a:lnT>
                      <a:noFill/>
                    </a:lnT>
                    <a:lnB>
                      <a:noFill/>
                    </a:lnB>
                    <a:noFill/>
                  </a:tcPr>
                </a:tc>
                <a:extLst>
                  <a:ext uri="{0D108BD9-81ED-4DB2-BD59-A6C34878D82A}">
                    <a16:rowId xmlns:a16="http://schemas.microsoft.com/office/drawing/2014/main" val="2845807746"/>
                  </a:ext>
                </a:extLst>
              </a:tr>
              <a:tr h="155348">
                <a:tc>
                  <a:txBody>
                    <a:bodyPr/>
                    <a:lstStyle/>
                    <a:p>
                      <a:pPr>
                        <a:buNone/>
                      </a:pPr>
                      <a:r>
                        <a:rPr lang="en-IT" sz="900"/>
                        <a:t>[]</a:t>
                      </a:r>
                    </a:p>
                  </a:txBody>
                  <a:tcPr marL="62139" marR="62139" marT="31070" marB="31070" anchor="ctr">
                    <a:lnL>
                      <a:noFill/>
                    </a:lnL>
                    <a:lnR>
                      <a:noFill/>
                    </a:lnR>
                    <a:lnT>
                      <a:noFill/>
                    </a:lnT>
                    <a:lnB>
                      <a:noFill/>
                    </a:lnB>
                    <a:noFill/>
                  </a:tcPr>
                </a:tc>
                <a:tc>
                  <a:txBody>
                    <a:bodyPr/>
                    <a:lstStyle/>
                    <a:p>
                      <a:pPr>
                        <a:buNone/>
                      </a:pPr>
                      <a:r>
                        <a:rPr lang="en-GB" sz="900" dirty="0"/>
                        <a:t>__</a:t>
                      </a:r>
                      <a:r>
                        <a:rPr lang="en-GB" sz="900" dirty="0" err="1"/>
                        <a:t>getitem</a:t>
                      </a:r>
                      <a:r>
                        <a:rPr lang="en-GB" sz="900" dirty="0"/>
                        <a:t>__(self, key)</a:t>
                      </a:r>
                    </a:p>
                  </a:txBody>
                  <a:tcPr marL="62139" marR="62139" marT="31070" marB="31070" anchor="ctr">
                    <a:lnL>
                      <a:noFill/>
                    </a:lnL>
                    <a:lnR>
                      <a:noFill/>
                    </a:lnR>
                    <a:lnT>
                      <a:noFill/>
                    </a:lnT>
                    <a:lnB>
                      <a:noFill/>
                    </a:lnB>
                    <a:noFill/>
                  </a:tcPr>
                </a:tc>
                <a:tc>
                  <a:txBody>
                    <a:bodyPr/>
                    <a:lstStyle/>
                    <a:p>
                      <a:pPr>
                        <a:buNone/>
                      </a:pPr>
                      <a:r>
                        <a:rPr lang="en-GB" sz="900" dirty="0" err="1"/>
                        <a:t>obj</a:t>
                      </a:r>
                      <a:r>
                        <a:rPr lang="en-GB" sz="900" dirty="0"/>
                        <a:t>[key]</a:t>
                      </a:r>
                    </a:p>
                  </a:txBody>
                  <a:tcPr marL="62139" marR="62139" marT="31070" marB="31070" anchor="ctr">
                    <a:lnL>
                      <a:noFill/>
                    </a:lnL>
                    <a:lnR>
                      <a:noFill/>
                    </a:lnR>
                    <a:lnT>
                      <a:noFill/>
                    </a:lnT>
                    <a:lnB>
                      <a:noFill/>
                    </a:lnB>
                    <a:noFill/>
                  </a:tcPr>
                </a:tc>
                <a:extLst>
                  <a:ext uri="{0D108BD9-81ED-4DB2-BD59-A6C34878D82A}">
                    <a16:rowId xmlns:a16="http://schemas.microsoft.com/office/drawing/2014/main" val="892069697"/>
                  </a:ext>
                </a:extLst>
              </a:tr>
              <a:tr h="155348">
                <a:tc>
                  <a:txBody>
                    <a:bodyPr/>
                    <a:lstStyle/>
                    <a:p>
                      <a:pPr>
                        <a:buNone/>
                      </a:pPr>
                      <a:r>
                        <a:rPr lang="en-GB" sz="900"/>
                        <a:t>in</a:t>
                      </a:r>
                    </a:p>
                  </a:txBody>
                  <a:tcPr marL="62139" marR="62139" marT="31070" marB="31070" anchor="ctr">
                    <a:lnL>
                      <a:noFill/>
                    </a:lnL>
                    <a:lnR>
                      <a:noFill/>
                    </a:lnR>
                    <a:lnT>
                      <a:noFill/>
                    </a:lnT>
                    <a:lnB>
                      <a:noFill/>
                    </a:lnB>
                    <a:noFill/>
                  </a:tcPr>
                </a:tc>
                <a:tc>
                  <a:txBody>
                    <a:bodyPr/>
                    <a:lstStyle/>
                    <a:p>
                      <a:pPr>
                        <a:buNone/>
                      </a:pPr>
                      <a:r>
                        <a:rPr lang="en-GB" sz="900" dirty="0"/>
                        <a:t>__contains__(self, item)</a:t>
                      </a:r>
                    </a:p>
                  </a:txBody>
                  <a:tcPr marL="62139" marR="62139" marT="31070" marB="31070" anchor="ctr">
                    <a:lnL>
                      <a:noFill/>
                    </a:lnL>
                    <a:lnR>
                      <a:noFill/>
                    </a:lnR>
                    <a:lnT>
                      <a:noFill/>
                    </a:lnT>
                    <a:lnB>
                      <a:noFill/>
                    </a:lnB>
                    <a:noFill/>
                  </a:tcPr>
                </a:tc>
                <a:tc>
                  <a:txBody>
                    <a:bodyPr/>
                    <a:lstStyle/>
                    <a:p>
                      <a:pPr>
                        <a:buNone/>
                      </a:pPr>
                      <a:r>
                        <a:rPr lang="en-GB" sz="900" dirty="0"/>
                        <a:t>item in </a:t>
                      </a:r>
                      <a:r>
                        <a:rPr lang="en-GB" sz="900" dirty="0" err="1"/>
                        <a:t>obj</a:t>
                      </a:r>
                      <a:endParaRPr lang="en-GB" sz="900" dirty="0"/>
                    </a:p>
                  </a:txBody>
                  <a:tcPr marL="62139" marR="62139" marT="31070" marB="31070" anchor="ctr">
                    <a:lnL>
                      <a:noFill/>
                    </a:lnL>
                    <a:lnR>
                      <a:noFill/>
                    </a:lnR>
                    <a:lnT>
                      <a:noFill/>
                    </a:lnT>
                    <a:lnB>
                      <a:noFill/>
                    </a:lnB>
                    <a:noFill/>
                  </a:tcPr>
                </a:tc>
                <a:extLst>
                  <a:ext uri="{0D108BD9-81ED-4DB2-BD59-A6C34878D82A}">
                    <a16:rowId xmlns:a16="http://schemas.microsoft.com/office/drawing/2014/main" val="2459421378"/>
                  </a:ext>
                </a:extLst>
              </a:tr>
              <a:tr h="155348">
                <a:tc>
                  <a:txBody>
                    <a:bodyPr/>
                    <a:lstStyle/>
                    <a:p>
                      <a:pPr>
                        <a:buNone/>
                      </a:pPr>
                      <a:r>
                        <a:rPr lang="en-GB" sz="900"/>
                        <a:t>str()</a:t>
                      </a:r>
                    </a:p>
                  </a:txBody>
                  <a:tcPr marL="62139" marR="62139" marT="31070" marB="31070" anchor="ctr">
                    <a:lnL>
                      <a:noFill/>
                    </a:lnL>
                    <a:lnR>
                      <a:noFill/>
                    </a:lnR>
                    <a:lnT>
                      <a:noFill/>
                    </a:lnT>
                    <a:lnB>
                      <a:noFill/>
                    </a:lnB>
                    <a:noFill/>
                  </a:tcPr>
                </a:tc>
                <a:tc>
                  <a:txBody>
                    <a:bodyPr/>
                    <a:lstStyle/>
                    <a:p>
                      <a:pPr>
                        <a:buNone/>
                      </a:pPr>
                      <a:r>
                        <a:rPr lang="en-GB" sz="900"/>
                        <a:t>__str__(self)</a:t>
                      </a:r>
                    </a:p>
                  </a:txBody>
                  <a:tcPr marL="62139" marR="62139" marT="31070" marB="31070" anchor="ctr">
                    <a:lnL>
                      <a:noFill/>
                    </a:lnL>
                    <a:lnR>
                      <a:noFill/>
                    </a:lnR>
                    <a:lnT>
                      <a:noFill/>
                    </a:lnT>
                    <a:lnB>
                      <a:noFill/>
                    </a:lnB>
                    <a:noFill/>
                  </a:tcPr>
                </a:tc>
                <a:tc>
                  <a:txBody>
                    <a:bodyPr/>
                    <a:lstStyle/>
                    <a:p>
                      <a:pPr>
                        <a:buNone/>
                      </a:pPr>
                      <a:r>
                        <a:rPr lang="en-GB" sz="900" dirty="0"/>
                        <a:t>print(</a:t>
                      </a:r>
                      <a:r>
                        <a:rPr lang="en-GB" sz="900" dirty="0" err="1"/>
                        <a:t>obj</a:t>
                      </a:r>
                      <a:r>
                        <a:rPr lang="en-GB" sz="900" dirty="0"/>
                        <a:t>)</a:t>
                      </a:r>
                    </a:p>
                  </a:txBody>
                  <a:tcPr marL="62139" marR="62139" marT="31070" marB="31070" anchor="ctr">
                    <a:lnL>
                      <a:noFill/>
                    </a:lnL>
                    <a:lnR>
                      <a:noFill/>
                    </a:lnR>
                    <a:lnT>
                      <a:noFill/>
                    </a:lnT>
                    <a:lnB>
                      <a:noFill/>
                    </a:lnB>
                    <a:noFill/>
                  </a:tcPr>
                </a:tc>
                <a:extLst>
                  <a:ext uri="{0D108BD9-81ED-4DB2-BD59-A6C34878D82A}">
                    <a16:rowId xmlns:a16="http://schemas.microsoft.com/office/drawing/2014/main" val="1250252228"/>
                  </a:ext>
                </a:extLst>
              </a:tr>
              <a:tr h="155348">
                <a:tc>
                  <a:txBody>
                    <a:bodyPr/>
                    <a:lstStyle/>
                    <a:p>
                      <a:pPr>
                        <a:buNone/>
                      </a:pPr>
                      <a:r>
                        <a:rPr lang="en-GB" sz="900"/>
                        <a:t>repr()</a:t>
                      </a:r>
                    </a:p>
                  </a:txBody>
                  <a:tcPr marL="62139" marR="62139" marT="31070" marB="31070" anchor="ctr">
                    <a:lnL>
                      <a:noFill/>
                    </a:lnL>
                    <a:lnR>
                      <a:noFill/>
                    </a:lnR>
                    <a:lnT>
                      <a:noFill/>
                    </a:lnT>
                    <a:lnB>
                      <a:noFill/>
                    </a:lnB>
                    <a:noFill/>
                  </a:tcPr>
                </a:tc>
                <a:tc>
                  <a:txBody>
                    <a:bodyPr/>
                    <a:lstStyle/>
                    <a:p>
                      <a:pPr>
                        <a:buNone/>
                      </a:pPr>
                      <a:r>
                        <a:rPr lang="en-GB" sz="900"/>
                        <a:t>__repr__(self)</a:t>
                      </a:r>
                    </a:p>
                  </a:txBody>
                  <a:tcPr marL="62139" marR="62139" marT="31070" marB="31070" anchor="ctr">
                    <a:lnL>
                      <a:noFill/>
                    </a:lnL>
                    <a:lnR>
                      <a:noFill/>
                    </a:lnR>
                    <a:lnT>
                      <a:noFill/>
                    </a:lnT>
                    <a:lnB>
                      <a:noFill/>
                    </a:lnB>
                    <a:noFill/>
                  </a:tcPr>
                </a:tc>
                <a:tc>
                  <a:txBody>
                    <a:bodyPr/>
                    <a:lstStyle/>
                    <a:p>
                      <a:pPr>
                        <a:buNone/>
                      </a:pPr>
                      <a:r>
                        <a:rPr lang="en-GB" sz="900" dirty="0" err="1"/>
                        <a:t>repr</a:t>
                      </a:r>
                      <a:r>
                        <a:rPr lang="en-GB" sz="900" dirty="0"/>
                        <a:t>(</a:t>
                      </a:r>
                      <a:r>
                        <a:rPr lang="en-GB" sz="900" dirty="0" err="1"/>
                        <a:t>obj</a:t>
                      </a:r>
                      <a:r>
                        <a:rPr lang="en-GB" sz="900" dirty="0"/>
                        <a:t>)</a:t>
                      </a:r>
                    </a:p>
                  </a:txBody>
                  <a:tcPr marL="62139" marR="62139" marT="31070" marB="31070" anchor="ctr">
                    <a:lnL>
                      <a:noFill/>
                    </a:lnL>
                    <a:lnR>
                      <a:noFill/>
                    </a:lnR>
                    <a:lnT>
                      <a:noFill/>
                    </a:lnT>
                    <a:lnB>
                      <a:noFill/>
                    </a:lnB>
                    <a:noFill/>
                  </a:tcPr>
                </a:tc>
                <a:extLst>
                  <a:ext uri="{0D108BD9-81ED-4DB2-BD59-A6C34878D82A}">
                    <a16:rowId xmlns:a16="http://schemas.microsoft.com/office/drawing/2014/main" val="1496572857"/>
                  </a:ext>
                </a:extLst>
              </a:tr>
              <a:tr h="155348">
                <a:tc>
                  <a:txBody>
                    <a:bodyPr/>
                    <a:lstStyle/>
                    <a:p>
                      <a:pPr>
                        <a:buNone/>
                      </a:pPr>
                      <a:r>
                        <a:rPr lang="en-GB" sz="900" dirty="0"/>
                        <a:t>call()</a:t>
                      </a:r>
                    </a:p>
                  </a:txBody>
                  <a:tcPr marL="62139" marR="62139" marT="31070" marB="31070" anchor="ctr">
                    <a:lnL>
                      <a:noFill/>
                    </a:lnL>
                    <a:lnR>
                      <a:noFill/>
                    </a:lnR>
                    <a:lnT>
                      <a:noFill/>
                    </a:lnT>
                    <a:lnB>
                      <a:noFill/>
                    </a:lnB>
                    <a:noFill/>
                  </a:tcPr>
                </a:tc>
                <a:tc>
                  <a:txBody>
                    <a:bodyPr/>
                    <a:lstStyle/>
                    <a:p>
                      <a:pPr>
                        <a:buNone/>
                      </a:pPr>
                      <a:r>
                        <a:rPr lang="en-GB" sz="900" dirty="0"/>
                        <a:t>__call__(self, *</a:t>
                      </a:r>
                      <a:r>
                        <a:rPr lang="en-GB" sz="900" dirty="0" err="1"/>
                        <a:t>args</a:t>
                      </a:r>
                      <a:r>
                        <a:rPr lang="en-GB" sz="900" dirty="0"/>
                        <a:t>)</a:t>
                      </a:r>
                    </a:p>
                  </a:txBody>
                  <a:tcPr marL="62139" marR="62139" marT="31070" marB="31070" anchor="ctr">
                    <a:lnL>
                      <a:noFill/>
                    </a:lnL>
                    <a:lnR>
                      <a:noFill/>
                    </a:lnR>
                    <a:lnT>
                      <a:noFill/>
                    </a:lnT>
                    <a:lnB>
                      <a:noFill/>
                    </a:lnB>
                    <a:noFill/>
                  </a:tcPr>
                </a:tc>
                <a:tc>
                  <a:txBody>
                    <a:bodyPr/>
                    <a:lstStyle/>
                    <a:p>
                      <a:pPr>
                        <a:buNone/>
                      </a:pPr>
                      <a:r>
                        <a:rPr lang="en-GB" sz="900"/>
                        <a:t>obj()</a:t>
                      </a:r>
                    </a:p>
                  </a:txBody>
                  <a:tcPr marL="62139" marR="62139" marT="31070" marB="31070" anchor="ctr">
                    <a:lnL>
                      <a:noFill/>
                    </a:lnL>
                    <a:lnR>
                      <a:noFill/>
                    </a:lnR>
                    <a:lnT>
                      <a:noFill/>
                    </a:lnT>
                    <a:lnB>
                      <a:noFill/>
                    </a:lnB>
                    <a:noFill/>
                  </a:tcPr>
                </a:tc>
                <a:extLst>
                  <a:ext uri="{0D108BD9-81ED-4DB2-BD59-A6C34878D82A}">
                    <a16:rowId xmlns:a16="http://schemas.microsoft.com/office/drawing/2014/main" val="2271642069"/>
                  </a:ext>
                </a:extLst>
              </a:tr>
              <a:tr h="155348">
                <a:tc>
                  <a:txBody>
                    <a:bodyPr/>
                    <a:lstStyle/>
                    <a:p>
                      <a:pPr>
                        <a:buNone/>
                      </a:pPr>
                      <a:r>
                        <a:rPr lang="en-GB" sz="900"/>
                        <a:t>del</a:t>
                      </a:r>
                    </a:p>
                  </a:txBody>
                  <a:tcPr marL="62139" marR="62139" marT="31070" marB="31070" anchor="ctr">
                    <a:lnL>
                      <a:noFill/>
                    </a:lnL>
                    <a:lnR>
                      <a:noFill/>
                    </a:lnR>
                    <a:lnT>
                      <a:noFill/>
                    </a:lnT>
                    <a:lnB>
                      <a:noFill/>
                    </a:lnB>
                    <a:noFill/>
                  </a:tcPr>
                </a:tc>
                <a:tc>
                  <a:txBody>
                    <a:bodyPr/>
                    <a:lstStyle/>
                    <a:p>
                      <a:pPr>
                        <a:buNone/>
                      </a:pPr>
                      <a:r>
                        <a:rPr lang="en-GB" sz="900" dirty="0"/>
                        <a:t>__del__(self)</a:t>
                      </a:r>
                    </a:p>
                  </a:txBody>
                  <a:tcPr marL="62139" marR="62139" marT="31070" marB="31070" anchor="ctr">
                    <a:lnL>
                      <a:noFill/>
                    </a:lnL>
                    <a:lnR>
                      <a:noFill/>
                    </a:lnR>
                    <a:lnT>
                      <a:noFill/>
                    </a:lnT>
                    <a:lnB>
                      <a:noFill/>
                    </a:lnB>
                    <a:noFill/>
                  </a:tcPr>
                </a:tc>
                <a:tc>
                  <a:txBody>
                    <a:bodyPr/>
                    <a:lstStyle/>
                    <a:p>
                      <a:pPr>
                        <a:buNone/>
                      </a:pPr>
                      <a:r>
                        <a:rPr lang="en-GB" sz="900" dirty="0"/>
                        <a:t>del </a:t>
                      </a:r>
                      <a:r>
                        <a:rPr lang="en-GB" sz="900" dirty="0" err="1"/>
                        <a:t>obj</a:t>
                      </a:r>
                      <a:endParaRPr lang="en-GB" sz="900" dirty="0"/>
                    </a:p>
                  </a:txBody>
                  <a:tcPr marL="62139" marR="62139" marT="31070" marB="31070" anchor="ctr">
                    <a:lnL>
                      <a:noFill/>
                    </a:lnL>
                    <a:lnR>
                      <a:noFill/>
                    </a:lnR>
                    <a:lnT>
                      <a:noFill/>
                    </a:lnT>
                    <a:lnB>
                      <a:noFill/>
                    </a:lnB>
                    <a:noFill/>
                  </a:tcPr>
                </a:tc>
                <a:extLst>
                  <a:ext uri="{0D108BD9-81ED-4DB2-BD59-A6C34878D82A}">
                    <a16:rowId xmlns:a16="http://schemas.microsoft.com/office/drawing/2014/main" val="212850696"/>
                  </a:ext>
                </a:extLst>
              </a:tr>
            </a:tbl>
          </a:graphicData>
        </a:graphic>
      </p:graphicFrame>
      <p:sp>
        <p:nvSpPr>
          <p:cNvPr id="8" name="TextBox 7">
            <a:extLst>
              <a:ext uri="{FF2B5EF4-FFF2-40B4-BE49-F238E27FC236}">
                <a16:creationId xmlns:a16="http://schemas.microsoft.com/office/drawing/2014/main" id="{8EEF240E-6116-ACCA-366C-C365911690CF}"/>
              </a:ext>
            </a:extLst>
          </p:cNvPr>
          <p:cNvSpPr txBox="1"/>
          <p:nvPr/>
        </p:nvSpPr>
        <p:spPr>
          <a:xfrm>
            <a:off x="304800" y="1602254"/>
            <a:ext cx="4572000" cy="1938992"/>
          </a:xfrm>
          <a:prstGeom prst="rect">
            <a:avLst/>
          </a:prstGeom>
          <a:noFill/>
        </p:spPr>
        <p:txBody>
          <a:bodyPr wrap="square">
            <a:spAutoFit/>
          </a:bodyPr>
          <a:lstStyle/>
          <a:p>
            <a:pPr>
              <a:buNone/>
            </a:pPr>
            <a:r>
              <a:rPr lang="en-GB" sz="1200" b="1" dirty="0">
                <a:latin typeface="Calibri" panose="020F0502020204030204" pitchFamily="34" charset="0"/>
                <a:cs typeface="Calibri" panose="020F0502020204030204" pitchFamily="34" charset="0"/>
              </a:rPr>
              <a:t>Dunder Methods</a:t>
            </a:r>
            <a:endParaRPr lang="en-GB" sz="1200" dirty="0">
              <a:latin typeface="Calibri" panose="020F0502020204030204" pitchFamily="34" charset="0"/>
              <a:cs typeface="Calibri" panose="020F0502020204030204" pitchFamily="34" charset="0"/>
            </a:endParaRPr>
          </a:p>
          <a:p>
            <a:pPr>
              <a:buNone/>
            </a:pPr>
            <a:r>
              <a:rPr lang="en-GB" sz="1200" dirty="0">
                <a:latin typeface="Calibri" panose="020F0502020204030204" pitchFamily="34" charset="0"/>
                <a:cs typeface="Calibri" panose="020F0502020204030204" pitchFamily="34" charset="0"/>
              </a:rPr>
              <a:t>special “magic” functions like __</a:t>
            </a:r>
            <a:r>
              <a:rPr lang="en-GB" sz="1200" dirty="0" err="1">
                <a:latin typeface="Calibri" panose="020F0502020204030204" pitchFamily="34" charset="0"/>
                <a:cs typeface="Calibri" panose="020F0502020204030204" pitchFamily="34" charset="0"/>
              </a:rPr>
              <a:t>init</a:t>
            </a:r>
            <a:r>
              <a:rPr lang="en-GB" sz="1200" dirty="0">
                <a:latin typeface="Calibri" panose="020F0502020204030204" pitchFamily="34" charset="0"/>
                <a:cs typeface="Calibri" panose="020F0502020204030204" pitchFamily="34" charset="0"/>
              </a:rPr>
              <a:t>__, __str__, __add__ — they define how objects behave with Python’s built-in syntax.</a:t>
            </a:r>
          </a:p>
          <a:p>
            <a:pPr>
              <a:buNone/>
            </a:pPr>
            <a:r>
              <a:rPr lang="en-GB" sz="1200" dirty="0">
                <a:latin typeface="Calibri" panose="020F0502020204030204" pitchFamily="34" charset="0"/>
                <a:cs typeface="Calibri" panose="020F0502020204030204" pitchFamily="34" charset="0"/>
              </a:rPr>
              <a:t>called automatically at runtime, never by the compiler.</a:t>
            </a:r>
          </a:p>
          <a:p>
            <a:pPr>
              <a:buNone/>
            </a:pPr>
            <a:endParaRPr lang="en-GB" sz="1200" dirty="0">
              <a:latin typeface="Calibri" panose="020F0502020204030204" pitchFamily="34" charset="0"/>
              <a:cs typeface="Calibri" panose="020F0502020204030204" pitchFamily="34" charset="0"/>
            </a:endParaRPr>
          </a:p>
          <a:p>
            <a:pPr>
              <a:buNone/>
            </a:pPr>
            <a:r>
              <a:rPr lang="en-GB" sz="1200" b="1" dirty="0">
                <a:latin typeface="Calibri" panose="020F0502020204030204" pitchFamily="34" charset="0"/>
                <a:cs typeface="Calibri" panose="020F0502020204030204" pitchFamily="34" charset="0"/>
              </a:rPr>
              <a:t>Operator Overloading</a:t>
            </a:r>
            <a:endParaRPr lang="en-GB" sz="1200" dirty="0">
              <a:latin typeface="Calibri" panose="020F0502020204030204" pitchFamily="34" charset="0"/>
              <a:cs typeface="Calibri" panose="020F0502020204030204" pitchFamily="34" charset="0"/>
            </a:endParaRPr>
          </a:p>
          <a:p>
            <a:pPr>
              <a:buNone/>
            </a:pPr>
            <a:r>
              <a:rPr lang="en-GB" sz="1200" dirty="0">
                <a:latin typeface="Calibri" panose="020F0502020204030204" pitchFamily="34" charset="0"/>
                <a:cs typeface="Calibri" panose="020F0502020204030204" pitchFamily="34" charset="0"/>
              </a:rPr>
              <a:t>in python “overloading” means redefining what +, &gt;, ==, etc. do for your objects through </a:t>
            </a:r>
            <a:r>
              <a:rPr lang="en-GB" sz="1200" b="1" u="sng" dirty="0">
                <a:latin typeface="Calibri" panose="020F0502020204030204" pitchFamily="34" charset="0"/>
                <a:cs typeface="Calibri" panose="020F0502020204030204" pitchFamily="34" charset="0"/>
              </a:rPr>
              <a:t>dunder methods</a:t>
            </a:r>
            <a:r>
              <a:rPr lang="en-GB" sz="1200" dirty="0">
                <a:latin typeface="Calibri" panose="020F0502020204030204" pitchFamily="34" charset="0"/>
                <a:cs typeface="Calibri" panose="020F0502020204030204" pitchFamily="34" charset="0"/>
              </a:rPr>
              <a:t>.</a:t>
            </a:r>
          </a:p>
          <a:p>
            <a:pPr>
              <a:buNone/>
            </a:pPr>
            <a:r>
              <a:rPr lang="en-GB" sz="1200" dirty="0">
                <a:latin typeface="Calibri" panose="020F0502020204030204" pitchFamily="34" charset="0"/>
                <a:cs typeface="Calibri" panose="020F0502020204030204" pitchFamily="34" charset="0"/>
              </a:rPr>
              <a:t>Remember: Python is “simple”, nothing happens at compile time, every operator is just a function call under the hood.</a:t>
            </a:r>
          </a:p>
        </p:txBody>
      </p:sp>
    </p:spTree>
    <p:extLst>
      <p:ext uri="{BB962C8B-B14F-4D97-AF65-F5344CB8AC3E}">
        <p14:creationId xmlns:p14="http://schemas.microsoft.com/office/powerpoint/2010/main" val="4289049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84F0B-2226-9373-1F66-13460FDDDA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5F2864-49B5-FB91-9801-A010A8EAA67B}"/>
              </a:ext>
            </a:extLst>
          </p:cNvPr>
          <p:cNvSpPr txBox="1"/>
          <p:nvPr/>
        </p:nvSpPr>
        <p:spPr>
          <a:xfrm>
            <a:off x="381000" y="361950"/>
            <a:ext cx="4683654" cy="769441"/>
          </a:xfrm>
          <a:prstGeom prst="rect">
            <a:avLst/>
          </a:prstGeom>
          <a:noFill/>
        </p:spPr>
        <p:txBody>
          <a:bodyPr wrap="none" rtlCol="0">
            <a:spAutoFit/>
          </a:bodyPr>
          <a:lstStyle/>
          <a:p>
            <a:r>
              <a:rPr lang="en-IT" sz="2200" b="1" dirty="0"/>
              <a:t>OBJECT ORIENTED PROGRAMMING</a:t>
            </a:r>
            <a:endParaRPr lang="it-IT" sz="2200" b="1" dirty="0"/>
          </a:p>
          <a:p>
            <a:r>
              <a:rPr lang="it-IT" sz="2200" b="1" dirty="0"/>
              <a:t>WHY IS IT USED SO MUCH?</a:t>
            </a:r>
            <a:endParaRPr lang="en-IT" sz="2200" b="1" dirty="0"/>
          </a:p>
        </p:txBody>
      </p:sp>
      <p:pic>
        <p:nvPicPr>
          <p:cNvPr id="6" name="Graphic 5">
            <a:extLst>
              <a:ext uri="{FF2B5EF4-FFF2-40B4-BE49-F238E27FC236}">
                <a16:creationId xmlns:a16="http://schemas.microsoft.com/office/drawing/2014/main" id="{AF76F299-58C4-6627-46E6-96189AB083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448725"/>
            <a:ext cx="1070332" cy="1070332"/>
          </a:xfrm>
          <a:prstGeom prst="rect">
            <a:avLst/>
          </a:prstGeom>
        </p:spPr>
      </p:pic>
      <p:pic>
        <p:nvPicPr>
          <p:cNvPr id="8" name="Graphic 7">
            <a:extLst>
              <a:ext uri="{FF2B5EF4-FFF2-40B4-BE49-F238E27FC236}">
                <a16:creationId xmlns:a16="http://schemas.microsoft.com/office/drawing/2014/main" id="{1E796734-3204-162B-78A7-82C12FA116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2562" y="2428622"/>
            <a:ext cx="1070332" cy="1070332"/>
          </a:xfrm>
          <a:prstGeom prst="rect">
            <a:avLst/>
          </a:prstGeom>
        </p:spPr>
      </p:pic>
      <p:sp>
        <p:nvSpPr>
          <p:cNvPr id="9" name="TextBox 8">
            <a:extLst>
              <a:ext uri="{FF2B5EF4-FFF2-40B4-BE49-F238E27FC236}">
                <a16:creationId xmlns:a16="http://schemas.microsoft.com/office/drawing/2014/main" id="{F5D0D1A0-89FD-5710-8837-5AAEFDE4B202}"/>
              </a:ext>
            </a:extLst>
          </p:cNvPr>
          <p:cNvSpPr txBox="1"/>
          <p:nvPr/>
        </p:nvSpPr>
        <p:spPr>
          <a:xfrm>
            <a:off x="2129032" y="2139870"/>
            <a:ext cx="504177" cy="230832"/>
          </a:xfrm>
          <a:prstGeom prst="rect">
            <a:avLst/>
          </a:prstGeom>
          <a:noFill/>
        </p:spPr>
        <p:txBody>
          <a:bodyPr wrap="square">
            <a:spAutoFit/>
          </a:bodyPr>
          <a:lstStyle/>
          <a:p>
            <a:r>
              <a:rPr lang="en-IT" b="1" dirty="0"/>
              <a:t>CLASS</a:t>
            </a:r>
            <a:endParaRPr lang="en-IT" dirty="0"/>
          </a:p>
        </p:txBody>
      </p:sp>
      <p:sp>
        <p:nvSpPr>
          <p:cNvPr id="10" name="TextBox 9">
            <a:extLst>
              <a:ext uri="{FF2B5EF4-FFF2-40B4-BE49-F238E27FC236}">
                <a16:creationId xmlns:a16="http://schemas.microsoft.com/office/drawing/2014/main" id="{7928C638-321F-0ED5-6E3D-84619643F290}"/>
              </a:ext>
            </a:extLst>
          </p:cNvPr>
          <p:cNvSpPr txBox="1"/>
          <p:nvPr/>
        </p:nvSpPr>
        <p:spPr>
          <a:xfrm>
            <a:off x="5839406" y="2160133"/>
            <a:ext cx="669119" cy="230832"/>
          </a:xfrm>
          <a:prstGeom prst="rect">
            <a:avLst/>
          </a:prstGeom>
          <a:noFill/>
        </p:spPr>
        <p:txBody>
          <a:bodyPr wrap="square">
            <a:spAutoFit/>
          </a:bodyPr>
          <a:lstStyle/>
          <a:p>
            <a:r>
              <a:rPr lang="en-IT" b="1" dirty="0"/>
              <a:t>OBJECT</a:t>
            </a:r>
            <a:endParaRPr lang="en-IT" dirty="0"/>
          </a:p>
        </p:txBody>
      </p:sp>
      <p:sp>
        <p:nvSpPr>
          <p:cNvPr id="11" name="TextBox 10">
            <a:extLst>
              <a:ext uri="{FF2B5EF4-FFF2-40B4-BE49-F238E27FC236}">
                <a16:creationId xmlns:a16="http://schemas.microsoft.com/office/drawing/2014/main" id="{A4061784-3435-F003-3B01-08CFB00D1797}"/>
              </a:ext>
            </a:extLst>
          </p:cNvPr>
          <p:cNvSpPr txBox="1"/>
          <p:nvPr/>
        </p:nvSpPr>
        <p:spPr>
          <a:xfrm>
            <a:off x="4250355" y="2636769"/>
            <a:ext cx="504178" cy="230832"/>
          </a:xfrm>
          <a:prstGeom prst="rect">
            <a:avLst/>
          </a:prstGeom>
          <a:noFill/>
        </p:spPr>
        <p:txBody>
          <a:bodyPr wrap="square">
            <a:spAutoFit/>
          </a:bodyPr>
          <a:lstStyle/>
          <a:p>
            <a:r>
              <a:rPr lang="en-IT" b="1" dirty="0"/>
              <a:t>OOP</a:t>
            </a:r>
            <a:endParaRPr lang="en-IT" dirty="0"/>
          </a:p>
        </p:txBody>
      </p:sp>
      <p:sp>
        <p:nvSpPr>
          <p:cNvPr id="12" name="Down Arrow 11">
            <a:extLst>
              <a:ext uri="{FF2B5EF4-FFF2-40B4-BE49-F238E27FC236}">
                <a16:creationId xmlns:a16="http://schemas.microsoft.com/office/drawing/2014/main" id="{1F8FA085-3D48-195D-DB88-C4AEE2638EAB}"/>
              </a:ext>
            </a:extLst>
          </p:cNvPr>
          <p:cNvSpPr/>
          <p:nvPr/>
        </p:nvSpPr>
        <p:spPr>
          <a:xfrm rot="16200000">
            <a:off x="4322389" y="2187532"/>
            <a:ext cx="360110" cy="17448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TextBox 12">
            <a:extLst>
              <a:ext uri="{FF2B5EF4-FFF2-40B4-BE49-F238E27FC236}">
                <a16:creationId xmlns:a16="http://schemas.microsoft.com/office/drawing/2014/main" id="{6CB6F80A-0CDE-9329-2D5A-9A27F15DFC7F}"/>
              </a:ext>
            </a:extLst>
          </p:cNvPr>
          <p:cNvSpPr txBox="1"/>
          <p:nvPr/>
        </p:nvSpPr>
        <p:spPr>
          <a:xfrm>
            <a:off x="1241690" y="1610729"/>
            <a:ext cx="2783037" cy="338554"/>
          </a:xfrm>
          <a:prstGeom prst="rect">
            <a:avLst/>
          </a:prstGeom>
          <a:noFill/>
        </p:spPr>
        <p:txBody>
          <a:bodyPr wrap="square">
            <a:spAutoFit/>
          </a:bodyPr>
          <a:lstStyle/>
          <a:p>
            <a:r>
              <a:rPr lang="en-GB" sz="1600" b="1" dirty="0"/>
              <a:t>OBJECT-ORIENTED PARADIGM</a:t>
            </a:r>
            <a:endParaRPr lang="en-IT" sz="1600" dirty="0"/>
          </a:p>
        </p:txBody>
      </p:sp>
      <p:sp>
        <p:nvSpPr>
          <p:cNvPr id="44" name="TextBox 43">
            <a:extLst>
              <a:ext uri="{FF2B5EF4-FFF2-40B4-BE49-F238E27FC236}">
                <a16:creationId xmlns:a16="http://schemas.microsoft.com/office/drawing/2014/main" id="{813C11A1-3F56-6191-C665-7DD8CBBAD510}"/>
              </a:ext>
            </a:extLst>
          </p:cNvPr>
          <p:cNvSpPr txBox="1"/>
          <p:nvPr/>
        </p:nvSpPr>
        <p:spPr>
          <a:xfrm>
            <a:off x="3048000" y="3638550"/>
            <a:ext cx="880796" cy="230832"/>
          </a:xfrm>
          <a:prstGeom prst="rect">
            <a:avLst/>
          </a:prstGeom>
          <a:noFill/>
        </p:spPr>
        <p:txBody>
          <a:bodyPr wrap="square">
            <a:spAutoFit/>
          </a:bodyPr>
          <a:lstStyle/>
          <a:p>
            <a:r>
              <a:rPr lang="en-IT" b="1" dirty="0"/>
              <a:t>METHODS</a:t>
            </a:r>
            <a:endParaRPr lang="en-IT" dirty="0"/>
          </a:p>
        </p:txBody>
      </p:sp>
      <p:sp>
        <p:nvSpPr>
          <p:cNvPr id="45" name="TextBox 44">
            <a:extLst>
              <a:ext uri="{FF2B5EF4-FFF2-40B4-BE49-F238E27FC236}">
                <a16:creationId xmlns:a16="http://schemas.microsoft.com/office/drawing/2014/main" id="{363A5CBF-7600-7A7A-BFBF-49B4AA413096}"/>
              </a:ext>
            </a:extLst>
          </p:cNvPr>
          <p:cNvSpPr txBox="1"/>
          <p:nvPr/>
        </p:nvSpPr>
        <p:spPr>
          <a:xfrm>
            <a:off x="1642164" y="3638550"/>
            <a:ext cx="880796" cy="230832"/>
          </a:xfrm>
          <a:prstGeom prst="rect">
            <a:avLst/>
          </a:prstGeom>
          <a:noFill/>
        </p:spPr>
        <p:txBody>
          <a:bodyPr wrap="square">
            <a:spAutoFit/>
          </a:bodyPr>
          <a:lstStyle/>
          <a:p>
            <a:r>
              <a:rPr lang="en-IT" b="1" dirty="0"/>
              <a:t>ATTRIBUTES</a:t>
            </a:r>
            <a:endParaRPr lang="en-IT" dirty="0"/>
          </a:p>
        </p:txBody>
      </p:sp>
    </p:spTree>
    <p:extLst>
      <p:ext uri="{BB962C8B-B14F-4D97-AF65-F5344CB8AC3E}">
        <p14:creationId xmlns:p14="http://schemas.microsoft.com/office/powerpoint/2010/main" val="4058782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19B18-0FFB-8375-DAC1-49656524212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B62006A-D047-D00D-F20B-A27C0586C4BB}"/>
              </a:ext>
            </a:extLst>
          </p:cNvPr>
          <p:cNvSpPr txBox="1"/>
          <p:nvPr/>
        </p:nvSpPr>
        <p:spPr>
          <a:xfrm>
            <a:off x="381000" y="361950"/>
            <a:ext cx="3598614" cy="430887"/>
          </a:xfrm>
          <a:prstGeom prst="rect">
            <a:avLst/>
          </a:prstGeom>
          <a:noFill/>
        </p:spPr>
        <p:txBody>
          <a:bodyPr wrap="none" rtlCol="0">
            <a:spAutoFit/>
          </a:bodyPr>
          <a:lstStyle/>
          <a:p>
            <a:r>
              <a:rPr lang="en-IT" sz="2200" b="1" dirty="0"/>
              <a:t>OBJECT </a:t>
            </a:r>
            <a:r>
              <a:rPr lang="it-IT" sz="2200" b="1" dirty="0"/>
              <a:t>LIFECYCLE in PYTHON</a:t>
            </a:r>
            <a:endParaRPr lang="en-IT" sz="2200" b="1" dirty="0"/>
          </a:p>
        </p:txBody>
      </p:sp>
      <p:sp>
        <p:nvSpPr>
          <p:cNvPr id="4" name="TextBox 3">
            <a:extLst>
              <a:ext uri="{FF2B5EF4-FFF2-40B4-BE49-F238E27FC236}">
                <a16:creationId xmlns:a16="http://schemas.microsoft.com/office/drawing/2014/main" id="{1C4B6616-3B92-E7DC-3FE2-4A3B971E2089}"/>
              </a:ext>
            </a:extLst>
          </p:cNvPr>
          <p:cNvSpPr txBox="1"/>
          <p:nvPr/>
        </p:nvSpPr>
        <p:spPr>
          <a:xfrm>
            <a:off x="5410200" y="4610100"/>
            <a:ext cx="2362200" cy="184666"/>
          </a:xfrm>
          <a:prstGeom prst="rect">
            <a:avLst/>
          </a:prstGeom>
          <a:noFill/>
        </p:spPr>
        <p:txBody>
          <a:bodyPr wrap="square">
            <a:spAutoFit/>
          </a:bodyPr>
          <a:lstStyle/>
          <a:p>
            <a:r>
              <a:rPr lang="en-IT" sz="600" dirty="0"/>
              <a:t>https://docs.python.org/3/c-api/lifecycle.html</a:t>
            </a:r>
          </a:p>
        </p:txBody>
      </p:sp>
      <p:pic>
        <p:nvPicPr>
          <p:cNvPr id="7" name="Picture 6" descr="A diagram of a cycle&#10;&#10;AI-generated content may be incorrect.">
            <a:extLst>
              <a:ext uri="{FF2B5EF4-FFF2-40B4-BE49-F238E27FC236}">
                <a16:creationId xmlns:a16="http://schemas.microsoft.com/office/drawing/2014/main" id="{2B90DAFB-B9AF-2AF8-F9C5-3005B91BD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361950"/>
            <a:ext cx="2519708" cy="4248150"/>
          </a:xfrm>
          <a:prstGeom prst="rect">
            <a:avLst/>
          </a:prstGeom>
        </p:spPr>
      </p:pic>
      <p:sp>
        <p:nvSpPr>
          <p:cNvPr id="15" name="TextBox 14">
            <a:extLst>
              <a:ext uri="{FF2B5EF4-FFF2-40B4-BE49-F238E27FC236}">
                <a16:creationId xmlns:a16="http://schemas.microsoft.com/office/drawing/2014/main" id="{0535B979-29E7-130B-E030-A763A63CF065}"/>
              </a:ext>
            </a:extLst>
          </p:cNvPr>
          <p:cNvSpPr txBox="1"/>
          <p:nvPr/>
        </p:nvSpPr>
        <p:spPr>
          <a:xfrm>
            <a:off x="161007" y="770070"/>
            <a:ext cx="4572000" cy="2918748"/>
          </a:xfrm>
          <a:prstGeom prst="rect">
            <a:avLst/>
          </a:prstGeom>
          <a:noFill/>
        </p:spPr>
        <p:txBody>
          <a:bodyPr wrap="square">
            <a:spAutoFit/>
          </a:bodyPr>
          <a:lstStyle/>
          <a:p>
            <a:pPr algn="l">
              <a:spcAft>
                <a:spcPts val="1125"/>
              </a:spcAft>
              <a:buNone/>
            </a:pPr>
            <a:r>
              <a:rPr lang="en-GB" b="0" i="0" dirty="0" err="1">
                <a:effectLst/>
                <a:latin typeface="Courier New" panose="02070309020205020404" pitchFamily="49" charset="0"/>
                <a:cs typeface="Courier New" panose="02070309020205020404" pitchFamily="49" charset="0"/>
              </a:rPr>
              <a:t>object.</a:t>
            </a:r>
            <a:r>
              <a:rPr lang="en-GB" b="1" i="0" dirty="0" err="1">
                <a:effectLst/>
                <a:latin typeface="Courier New" panose="02070309020205020404" pitchFamily="49" charset="0"/>
                <a:cs typeface="Courier New" panose="02070309020205020404" pitchFamily="49" charset="0"/>
              </a:rPr>
              <a:t>__new</a:t>
            </a:r>
            <a:r>
              <a:rPr lang="en-GB" b="1" i="0" dirty="0">
                <a:effectLst/>
                <a:latin typeface="Courier New" panose="02070309020205020404" pitchFamily="49" charset="0"/>
                <a:cs typeface="Courier New" panose="02070309020205020404" pitchFamily="49" charset="0"/>
              </a:rPr>
              <a:t>__</a:t>
            </a:r>
            <a:r>
              <a:rPr lang="en-GB" b="0" i="0" dirty="0">
                <a:effectLst/>
                <a:latin typeface="Courier New" panose="02070309020205020404" pitchFamily="49" charset="0"/>
                <a:cs typeface="Courier New" panose="02070309020205020404" pitchFamily="49" charset="0"/>
              </a:rPr>
              <a:t>(</a:t>
            </a:r>
            <a:r>
              <a:rPr lang="en-GB" b="0" i="1" dirty="0" err="1">
                <a:effectLst/>
                <a:latin typeface="Courier New" panose="02070309020205020404" pitchFamily="49" charset="0"/>
                <a:cs typeface="Courier New" panose="02070309020205020404" pitchFamily="49" charset="0"/>
              </a:rPr>
              <a:t>cls</a:t>
            </a:r>
            <a:r>
              <a:rPr lang="en-GB" b="0" i="0" dirty="0">
                <a:effectLst/>
                <a:latin typeface="Courier New" panose="02070309020205020404" pitchFamily="49" charset="0"/>
                <a:cs typeface="Courier New" panose="02070309020205020404" pitchFamily="49" charset="0"/>
              </a:rPr>
              <a:t>[, </a:t>
            </a:r>
            <a:r>
              <a:rPr lang="en-GB" b="0" i="1" dirty="0">
                <a:effectLst/>
                <a:latin typeface="Courier New" panose="02070309020205020404" pitchFamily="49" charset="0"/>
                <a:cs typeface="Courier New" panose="02070309020205020404" pitchFamily="49" charset="0"/>
              </a:rPr>
              <a:t>...</a:t>
            </a:r>
            <a:r>
              <a:rPr lang="en-GB" b="0" i="0" dirty="0">
                <a:effectLst/>
                <a:latin typeface="Courier New" panose="02070309020205020404" pitchFamily="49" charset="0"/>
                <a:cs typeface="Courier New" panose="02070309020205020404" pitchFamily="49" charset="0"/>
              </a:rPr>
              <a:t>])</a:t>
            </a:r>
          </a:p>
          <a:p>
            <a:pPr algn="l">
              <a:spcBef>
                <a:spcPts val="225"/>
              </a:spcBef>
              <a:spcAft>
                <a:spcPts val="1125"/>
              </a:spcAft>
              <a:buNone/>
            </a:pPr>
            <a:r>
              <a:rPr lang="en-GB" b="0" i="0" dirty="0">
                <a:effectLst/>
                <a:latin typeface="Calibri" panose="020F0502020204030204" pitchFamily="34" charset="0"/>
                <a:cs typeface="Calibri" panose="020F0502020204030204" pitchFamily="34" charset="0"/>
              </a:rPr>
              <a:t>Called to create a new instance of class </a:t>
            </a:r>
            <a:r>
              <a:rPr lang="en-GB" b="0" i="1" dirty="0" err="1">
                <a:effectLst/>
                <a:latin typeface="Calibri" panose="020F0502020204030204" pitchFamily="34" charset="0"/>
                <a:cs typeface="Calibri" panose="020F0502020204030204" pitchFamily="34" charset="0"/>
              </a:rPr>
              <a:t>cls</a:t>
            </a:r>
            <a:r>
              <a:rPr lang="en-GB" b="0" i="0" dirty="0">
                <a:effectLst/>
                <a:latin typeface="Calibri" panose="020F0502020204030204" pitchFamily="34" charset="0"/>
                <a:cs typeface="Calibri" panose="020F0502020204030204" pitchFamily="34" charset="0"/>
              </a:rPr>
              <a:t>. </a:t>
            </a:r>
            <a:r>
              <a:rPr lang="en-GB" b="0" i="0" dirty="0">
                <a:solidFill>
                  <a:srgbClr val="77AAFF"/>
                </a:solidFill>
                <a:effectLst/>
                <a:latin typeface="Calibri" panose="020F0502020204030204" pitchFamily="34" charset="0"/>
                <a:cs typeface="Calibri" panose="020F0502020204030204" pitchFamily="34" charset="0"/>
                <a:hlinkClick r:id="rId3" tooltip="object.__new__"/>
              </a:rPr>
              <a:t>__new__()</a:t>
            </a:r>
            <a:r>
              <a:rPr lang="en-GB" b="0" i="0" dirty="0">
                <a:effectLst/>
                <a:latin typeface="Calibri" panose="020F0502020204030204" pitchFamily="34" charset="0"/>
                <a:cs typeface="Calibri" panose="020F0502020204030204" pitchFamily="34" charset="0"/>
              </a:rPr>
              <a:t> is a static method (special-cased so you need not declare it as such) that takes the class of which an instance was requested as its first argument. The remaining arguments are those passed to the object constructor expression (the call to the class). The return value of </a:t>
            </a:r>
            <a:r>
              <a:rPr lang="en-GB" b="0" i="0" dirty="0">
                <a:solidFill>
                  <a:srgbClr val="77AAFF"/>
                </a:solidFill>
                <a:effectLst/>
                <a:latin typeface="Calibri" panose="020F0502020204030204" pitchFamily="34" charset="0"/>
                <a:cs typeface="Calibri" panose="020F0502020204030204" pitchFamily="34" charset="0"/>
                <a:hlinkClick r:id="rId3" tooltip="object.__new__"/>
              </a:rPr>
              <a:t>__new__()</a:t>
            </a:r>
            <a:r>
              <a:rPr lang="en-GB" b="0" i="0" dirty="0">
                <a:effectLst/>
                <a:latin typeface="Calibri" panose="020F0502020204030204" pitchFamily="34" charset="0"/>
                <a:cs typeface="Calibri" panose="020F0502020204030204" pitchFamily="34" charset="0"/>
              </a:rPr>
              <a:t> should be the new object instance (usually an instance of </a:t>
            </a:r>
            <a:r>
              <a:rPr lang="en-GB" b="0" i="1" dirty="0" err="1">
                <a:effectLst/>
                <a:latin typeface="Calibri" panose="020F0502020204030204" pitchFamily="34" charset="0"/>
                <a:cs typeface="Calibri" panose="020F0502020204030204" pitchFamily="34" charset="0"/>
              </a:rPr>
              <a:t>cls</a:t>
            </a:r>
            <a:r>
              <a:rPr lang="en-GB" b="0" i="0" dirty="0">
                <a:effectLst/>
                <a:latin typeface="Calibri" panose="020F0502020204030204" pitchFamily="34" charset="0"/>
                <a:cs typeface="Calibri" panose="020F0502020204030204" pitchFamily="34" charset="0"/>
              </a:rPr>
              <a:t>). […]</a:t>
            </a:r>
          </a:p>
          <a:p>
            <a:r>
              <a:rPr lang="en-GB" dirty="0">
                <a:latin typeface="Courier New" panose="02070309020205020404" pitchFamily="49" charset="0"/>
                <a:cs typeface="Courier New" panose="02070309020205020404" pitchFamily="49" charset="0"/>
              </a:rPr>
              <a:t>object.</a:t>
            </a:r>
            <a:r>
              <a:rPr lang="en-GB" b="1" dirty="0">
                <a:latin typeface="Courier New" panose="02070309020205020404" pitchFamily="49" charset="0"/>
                <a:cs typeface="Courier New" panose="02070309020205020404" pitchFamily="49" charset="0"/>
              </a:rPr>
              <a:t>__</a:t>
            </a:r>
            <a:r>
              <a:rPr lang="en-GB" b="1" dirty="0" err="1">
                <a:latin typeface="Courier New" panose="02070309020205020404" pitchFamily="49" charset="0"/>
                <a:cs typeface="Courier New" panose="02070309020205020404" pitchFamily="49" charset="0"/>
              </a:rPr>
              <a:t>init</a:t>
            </a:r>
            <a:r>
              <a:rPr lang="en-GB" b="1" dirty="0">
                <a:latin typeface="Courier New" panose="02070309020205020404" pitchFamily="49" charset="0"/>
                <a:cs typeface="Courier New" panose="02070309020205020404" pitchFamily="49" charset="0"/>
              </a:rPr>
              <a:t>__</a:t>
            </a:r>
            <a:r>
              <a:rPr lang="en-GB" dirty="0">
                <a:latin typeface="Courier New" panose="02070309020205020404" pitchFamily="49" charset="0"/>
                <a:cs typeface="Courier New" panose="02070309020205020404" pitchFamily="49" charset="0"/>
              </a:rPr>
              <a:t>(</a:t>
            </a:r>
            <a:r>
              <a:rPr lang="en-GB" i="1" dirty="0">
                <a:latin typeface="Courier New" panose="02070309020205020404" pitchFamily="49" charset="0"/>
                <a:cs typeface="Courier New" panose="02070309020205020404" pitchFamily="49" charset="0"/>
              </a:rPr>
              <a:t>self</a:t>
            </a:r>
            <a:r>
              <a:rPr lang="en-GB" dirty="0">
                <a:latin typeface="Courier New" panose="02070309020205020404" pitchFamily="49" charset="0"/>
                <a:cs typeface="Courier New" panose="02070309020205020404" pitchFamily="49" charset="0"/>
              </a:rPr>
              <a:t>[, </a:t>
            </a:r>
            <a:r>
              <a:rPr lang="en-GB" i="1" dirty="0">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a:t>
            </a:r>
          </a:p>
          <a:p>
            <a:r>
              <a:rPr lang="en-GB" dirty="0">
                <a:latin typeface="Calibri" panose="020F0502020204030204" pitchFamily="34" charset="0"/>
                <a:cs typeface="Calibri" panose="020F0502020204030204" pitchFamily="34" charset="0"/>
              </a:rPr>
              <a:t>Called after the instance has been created (by </a:t>
            </a:r>
            <a:r>
              <a:rPr lang="en-GB" dirty="0">
                <a:latin typeface="Calibri" panose="020F0502020204030204" pitchFamily="34" charset="0"/>
                <a:cs typeface="Calibri" panose="020F0502020204030204" pitchFamily="34" charset="0"/>
                <a:hlinkClick r:id="rId3" tooltip="object.__new__"/>
              </a:rPr>
              <a:t>__new__()</a:t>
            </a:r>
            <a:r>
              <a:rPr lang="en-GB" dirty="0">
                <a:latin typeface="Calibri" panose="020F0502020204030204" pitchFamily="34" charset="0"/>
                <a:cs typeface="Calibri" panose="020F0502020204030204" pitchFamily="34" charset="0"/>
              </a:rPr>
              <a:t>), but before it is returned to the caller. The arguments are those passed to the class constructor expression. If a base class has an </a:t>
            </a:r>
            <a:r>
              <a:rPr lang="en-GB" dirty="0">
                <a:latin typeface="Calibri" panose="020F0502020204030204" pitchFamily="34" charset="0"/>
                <a:cs typeface="Calibri" panose="020F0502020204030204" pitchFamily="34" charset="0"/>
                <a:hlinkClick r:id="rId4" tooltip="object.__init__"/>
              </a:rPr>
              <a:t>__init__()</a:t>
            </a:r>
            <a:r>
              <a:rPr lang="en-GB" dirty="0">
                <a:latin typeface="Calibri" panose="020F0502020204030204" pitchFamily="34" charset="0"/>
                <a:cs typeface="Calibri" panose="020F0502020204030204" pitchFamily="34" charset="0"/>
              </a:rPr>
              <a:t> method, the derived class’s </a:t>
            </a:r>
            <a:r>
              <a:rPr lang="en-GB" dirty="0">
                <a:latin typeface="Calibri" panose="020F0502020204030204" pitchFamily="34" charset="0"/>
                <a:cs typeface="Calibri" panose="020F0502020204030204" pitchFamily="34" charset="0"/>
                <a:hlinkClick r:id="rId4" tooltip="object.__init__"/>
              </a:rPr>
              <a:t>__init__()</a:t>
            </a:r>
            <a:r>
              <a:rPr lang="en-GB" dirty="0">
                <a:latin typeface="Calibri" panose="020F0502020204030204" pitchFamily="34" charset="0"/>
                <a:cs typeface="Calibri" panose="020F0502020204030204" pitchFamily="34" charset="0"/>
              </a:rPr>
              <a:t> method, if any, must explicitly call it to ensure proper initialization of the base class part of the instance; for example: super().__</a:t>
            </a:r>
            <a:r>
              <a:rPr lang="en-GB" dirty="0" err="1">
                <a:latin typeface="Calibri" panose="020F0502020204030204" pitchFamily="34" charset="0"/>
                <a:cs typeface="Calibri" panose="020F0502020204030204" pitchFamily="34" charset="0"/>
              </a:rPr>
              <a:t>init</a:t>
            </a:r>
            <a:r>
              <a:rPr lang="en-GB" dirty="0">
                <a:latin typeface="Calibri" panose="020F0502020204030204" pitchFamily="34" charset="0"/>
                <a:cs typeface="Calibri" panose="020F0502020204030204" pitchFamily="34" charset="0"/>
              </a:rPr>
              <a:t>__([</a:t>
            </a:r>
            <a:r>
              <a:rPr lang="en-GB" dirty="0" err="1">
                <a:latin typeface="Calibri" panose="020F0502020204030204" pitchFamily="34" charset="0"/>
                <a:cs typeface="Calibri" panose="020F0502020204030204" pitchFamily="34" charset="0"/>
              </a:rPr>
              <a:t>args</a:t>
            </a:r>
            <a:r>
              <a:rPr lang="en-GB" dirty="0">
                <a:latin typeface="Calibri" panose="020F0502020204030204" pitchFamily="34" charset="0"/>
                <a:cs typeface="Calibri" panose="020F0502020204030204" pitchFamily="34" charset="0"/>
              </a:rPr>
              <a:t>...]). […]</a:t>
            </a:r>
          </a:p>
          <a:p>
            <a:endParaRPr lang="en-GB" dirty="0">
              <a:latin typeface="Calibri" panose="020F0502020204030204" pitchFamily="34" charset="0"/>
              <a:cs typeface="Calibri" panose="020F0502020204030204" pitchFamily="34" charset="0"/>
            </a:endParaRPr>
          </a:p>
          <a:p>
            <a:r>
              <a:rPr lang="en-GB" dirty="0" err="1">
                <a:latin typeface="Courier New" panose="02070309020205020404" pitchFamily="49" charset="0"/>
                <a:cs typeface="Courier New" panose="02070309020205020404" pitchFamily="49" charset="0"/>
              </a:rPr>
              <a:t>object.</a:t>
            </a:r>
            <a:r>
              <a:rPr lang="en-GB" b="1" dirty="0" err="1">
                <a:latin typeface="Courier New" panose="02070309020205020404" pitchFamily="49" charset="0"/>
                <a:cs typeface="Courier New" panose="02070309020205020404" pitchFamily="49" charset="0"/>
              </a:rPr>
              <a:t>__del</a:t>
            </a:r>
            <a:r>
              <a:rPr lang="en-GB" b="1" dirty="0">
                <a:latin typeface="Courier New" panose="02070309020205020404" pitchFamily="49" charset="0"/>
                <a:cs typeface="Courier New" panose="02070309020205020404" pitchFamily="49" charset="0"/>
              </a:rPr>
              <a:t>__</a:t>
            </a:r>
            <a:r>
              <a:rPr lang="en-GB" dirty="0">
                <a:latin typeface="Courier New" panose="02070309020205020404" pitchFamily="49" charset="0"/>
                <a:cs typeface="Courier New" panose="02070309020205020404" pitchFamily="49" charset="0"/>
              </a:rPr>
              <a:t>(</a:t>
            </a:r>
            <a:r>
              <a:rPr lang="en-GB" i="1" dirty="0">
                <a:latin typeface="Courier New" panose="02070309020205020404" pitchFamily="49" charset="0"/>
                <a:cs typeface="Courier New" panose="02070309020205020404" pitchFamily="49" charset="0"/>
              </a:rPr>
              <a:t>self</a:t>
            </a:r>
            <a:r>
              <a:rPr lang="en-GB" dirty="0">
                <a:latin typeface="Courier New" panose="02070309020205020404" pitchFamily="49" charset="0"/>
                <a:cs typeface="Courier New" panose="02070309020205020404" pitchFamily="49" charset="0"/>
              </a:rPr>
              <a:t>)</a:t>
            </a:r>
          </a:p>
          <a:p>
            <a:r>
              <a:rPr lang="en-GB" dirty="0">
                <a:latin typeface="Calibri" panose="020F0502020204030204" pitchFamily="34" charset="0"/>
                <a:cs typeface="Calibri" panose="020F0502020204030204" pitchFamily="34" charset="0"/>
              </a:rPr>
              <a:t>Called when the instance is about to be destroyed. This is also called a finalizer or (improperly) a destructor. If a base class has a </a:t>
            </a:r>
            <a:r>
              <a:rPr lang="en-GB" dirty="0">
                <a:latin typeface="Calibri" panose="020F0502020204030204" pitchFamily="34" charset="0"/>
                <a:cs typeface="Calibri" panose="020F0502020204030204" pitchFamily="34" charset="0"/>
                <a:hlinkClick r:id="rId5" tooltip="object.__del__"/>
              </a:rPr>
              <a:t>__del__()</a:t>
            </a:r>
            <a:r>
              <a:rPr lang="en-GB" dirty="0">
                <a:latin typeface="Calibri" panose="020F0502020204030204" pitchFamily="34" charset="0"/>
                <a:cs typeface="Calibri" panose="020F0502020204030204" pitchFamily="34" charset="0"/>
              </a:rPr>
              <a:t> method, the derived class’s </a:t>
            </a:r>
            <a:r>
              <a:rPr lang="en-GB" dirty="0">
                <a:latin typeface="Calibri" panose="020F0502020204030204" pitchFamily="34" charset="0"/>
                <a:cs typeface="Calibri" panose="020F0502020204030204" pitchFamily="34" charset="0"/>
                <a:hlinkClick r:id="rId5" tooltip="object.__del__"/>
              </a:rPr>
              <a:t>__del__()</a:t>
            </a:r>
            <a:r>
              <a:rPr lang="en-GB" dirty="0">
                <a:latin typeface="Calibri" panose="020F0502020204030204" pitchFamily="34" charset="0"/>
                <a:cs typeface="Calibri" panose="020F0502020204030204" pitchFamily="34" charset="0"/>
              </a:rPr>
              <a:t> method, if any, must explicitly call it to ensure proper deletion of the base class part of the instance. […]</a:t>
            </a:r>
          </a:p>
          <a:p>
            <a:pPr algn="l">
              <a:spcBef>
                <a:spcPts val="225"/>
              </a:spcBef>
              <a:spcAft>
                <a:spcPts val="1125"/>
              </a:spcAft>
              <a:buNone/>
            </a:pPr>
            <a:endParaRPr lang="en-GB"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CE1D8F8-CD64-E29A-C0FB-82411853F457}"/>
              </a:ext>
            </a:extLst>
          </p:cNvPr>
          <p:cNvSpPr txBox="1"/>
          <p:nvPr/>
        </p:nvSpPr>
        <p:spPr>
          <a:xfrm>
            <a:off x="685800" y="3634766"/>
            <a:ext cx="4572000" cy="1477328"/>
          </a:xfrm>
          <a:prstGeom prst="rect">
            <a:avLst/>
          </a:prstGeom>
          <a:noFill/>
        </p:spPr>
        <p:txBody>
          <a:bodyPr wrap="square">
            <a:spAutoFit/>
          </a:bodyPr>
          <a:lstStyle/>
          <a:p>
            <a:pPr>
              <a:buNone/>
            </a:pPr>
            <a:r>
              <a:rPr lang="en-GB" dirty="0">
                <a:latin typeface="Courier New" panose="02070309020205020404" pitchFamily="49" charset="0"/>
                <a:cs typeface="Courier New" panose="02070309020205020404" pitchFamily="49" charset="0"/>
              </a:rPr>
              <a:t>class </a:t>
            </a:r>
            <a:r>
              <a:rPr lang="en-GB" dirty="0" err="1">
                <a:latin typeface="Courier New" panose="02070309020205020404" pitchFamily="49" charset="0"/>
                <a:cs typeface="Courier New" panose="02070309020205020404" pitchFamily="49" charset="0"/>
              </a:rPr>
              <a:t>Overload_Me</a:t>
            </a:r>
            <a:r>
              <a:rPr lang="en-GB" dirty="0">
                <a:latin typeface="Courier New" panose="02070309020205020404" pitchFamily="49" charset="0"/>
                <a:cs typeface="Courier New" panose="02070309020205020404" pitchFamily="49" charset="0"/>
              </a:rPr>
              <a:t>:</a:t>
            </a:r>
          </a:p>
          <a:p>
            <a:pPr>
              <a:buNone/>
            </a:pPr>
            <a:r>
              <a:rPr lang="en-GB" dirty="0">
                <a:latin typeface="Courier New" panose="02070309020205020404" pitchFamily="49" charset="0"/>
                <a:cs typeface="Courier New" panose="02070309020205020404" pitchFamily="49" charset="0"/>
              </a:rPr>
              <a:t>	def __new__(</a:t>
            </a:r>
            <a:r>
              <a:rPr lang="en-GB" dirty="0" err="1">
                <a:latin typeface="Courier New" panose="02070309020205020404" pitchFamily="49" charset="0"/>
                <a:cs typeface="Courier New" panose="02070309020205020404" pitchFamily="49" charset="0"/>
              </a:rPr>
              <a:t>cls</a:t>
            </a:r>
            <a:r>
              <a:rPr lang="en-GB" dirty="0">
                <a:latin typeface="Courier New" panose="02070309020205020404" pitchFamily="49" charset="0"/>
                <a:cs typeface="Courier New" panose="02070309020205020404" pitchFamily="49" charset="0"/>
              </a:rPr>
              <a:t>): print("Creating instance"); </a:t>
            </a:r>
          </a:p>
          <a:p>
            <a:pPr>
              <a:buNone/>
            </a:pPr>
            <a:r>
              <a:rPr lang="en-GB" dirty="0">
                <a:latin typeface="Courier New" panose="02070309020205020404" pitchFamily="49" charset="0"/>
                <a:cs typeface="Courier New" panose="02070309020205020404" pitchFamily="49" charset="0"/>
              </a:rPr>
              <a:t>	return super().__new__(</a:t>
            </a:r>
            <a:r>
              <a:rPr lang="en-GB" dirty="0" err="1">
                <a:latin typeface="Courier New" panose="02070309020205020404" pitchFamily="49" charset="0"/>
                <a:cs typeface="Courier New" panose="02070309020205020404" pitchFamily="49" charset="0"/>
              </a:rPr>
              <a:t>cls</a:t>
            </a:r>
            <a:r>
              <a:rPr lang="en-GB" dirty="0">
                <a:latin typeface="Courier New" panose="02070309020205020404" pitchFamily="49" charset="0"/>
                <a:cs typeface="Courier New" panose="02070309020205020404" pitchFamily="49" charset="0"/>
              </a:rPr>
              <a:t>)</a:t>
            </a:r>
          </a:p>
          <a:p>
            <a:pPr>
              <a:buNone/>
            </a:pPr>
            <a:endParaRPr lang="en-GB" dirty="0">
              <a:latin typeface="Courier New" panose="02070309020205020404" pitchFamily="49" charset="0"/>
              <a:cs typeface="Courier New" panose="02070309020205020404" pitchFamily="49" charset="0"/>
            </a:endParaRPr>
          </a:p>
          <a:p>
            <a:pPr>
              <a:buNone/>
            </a:pPr>
            <a:r>
              <a:rPr lang="en-GB" dirty="0">
                <a:latin typeface="Courier New" panose="02070309020205020404" pitchFamily="49" charset="0"/>
                <a:cs typeface="Courier New" panose="02070309020205020404" pitchFamily="49" charset="0"/>
              </a:rPr>
              <a:t>	def __</a:t>
            </a:r>
            <a:r>
              <a:rPr lang="en-GB" dirty="0" err="1">
                <a:latin typeface="Courier New" panose="02070309020205020404" pitchFamily="49" charset="0"/>
                <a:cs typeface="Courier New" panose="02070309020205020404" pitchFamily="49" charset="0"/>
              </a:rPr>
              <a:t>init</a:t>
            </a:r>
            <a:r>
              <a:rPr lang="en-GB" dirty="0">
                <a:latin typeface="Courier New" panose="02070309020205020404" pitchFamily="49" charset="0"/>
                <a:cs typeface="Courier New" panose="02070309020205020404" pitchFamily="49" charset="0"/>
              </a:rPr>
              <a:t>__(self): print("Initializing instance")</a:t>
            </a:r>
          </a:p>
          <a:p>
            <a:pPr>
              <a:buNone/>
            </a:pPr>
            <a:endParaRPr lang="en-GB" dirty="0">
              <a:latin typeface="Courier New" panose="02070309020205020404" pitchFamily="49" charset="0"/>
              <a:cs typeface="Courier New" panose="02070309020205020404" pitchFamily="49" charset="0"/>
            </a:endParaRPr>
          </a:p>
          <a:p>
            <a:pPr>
              <a:buNone/>
            </a:pPr>
            <a:r>
              <a:rPr lang="en-GB" dirty="0">
                <a:latin typeface="Courier New" panose="02070309020205020404" pitchFamily="49" charset="0"/>
                <a:cs typeface="Courier New" panose="02070309020205020404" pitchFamily="49" charset="0"/>
              </a:rPr>
              <a:t>    	def __del__(self): print("Destroying instance")</a:t>
            </a:r>
          </a:p>
          <a:p>
            <a:pPr>
              <a:buNone/>
            </a:pPr>
            <a:endParaRPr lang="en-GB" dirty="0">
              <a:latin typeface="Courier New" panose="02070309020205020404" pitchFamily="49" charset="0"/>
              <a:cs typeface="Courier New" panose="02070309020205020404" pitchFamily="49" charset="0"/>
            </a:endParaRPr>
          </a:p>
          <a:p>
            <a:pPr>
              <a:buNone/>
            </a:pPr>
            <a:r>
              <a:rPr lang="en-GB" dirty="0" err="1">
                <a:latin typeface="Courier New" panose="02070309020205020404" pitchFamily="49" charset="0"/>
                <a:cs typeface="Courier New" panose="02070309020205020404" pitchFamily="49" charset="0"/>
              </a:rPr>
              <a:t>overload_me_object</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Overload_Me</a:t>
            </a:r>
            <a:r>
              <a:rPr lang="en-GB" dirty="0">
                <a:latin typeface="Courier New" panose="02070309020205020404" pitchFamily="49" charset="0"/>
                <a:cs typeface="Courier New" panose="02070309020205020404" pitchFamily="49" charset="0"/>
              </a:rPr>
              <a:t>()</a:t>
            </a:r>
          </a:p>
          <a:p>
            <a:pPr>
              <a:buNone/>
            </a:pPr>
            <a:r>
              <a:rPr lang="en-GB" dirty="0">
                <a:latin typeface="Courier New" panose="02070309020205020404" pitchFamily="49" charset="0"/>
                <a:cs typeface="Courier New" panose="02070309020205020404" pitchFamily="49" charset="0"/>
              </a:rPr>
              <a:t>del </a:t>
            </a:r>
            <a:r>
              <a:rPr lang="en-GB" dirty="0" err="1">
                <a:latin typeface="Courier New" panose="02070309020205020404" pitchFamily="49" charset="0"/>
                <a:cs typeface="Courier New" panose="02070309020205020404" pitchFamily="49" charset="0"/>
              </a:rPr>
              <a:t>overload_me_object</a:t>
            </a: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05104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8FE02-1771-C3A5-6265-376A83550B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A7ADDA-A0F6-476E-CBF3-E606D6AEC194}"/>
              </a:ext>
            </a:extLst>
          </p:cNvPr>
          <p:cNvSpPr txBox="1"/>
          <p:nvPr/>
        </p:nvSpPr>
        <p:spPr>
          <a:xfrm>
            <a:off x="381000" y="361950"/>
            <a:ext cx="4925836" cy="430887"/>
          </a:xfrm>
          <a:prstGeom prst="rect">
            <a:avLst/>
          </a:prstGeom>
          <a:noFill/>
        </p:spPr>
        <p:txBody>
          <a:bodyPr wrap="none" rtlCol="0">
            <a:spAutoFit/>
          </a:bodyPr>
          <a:lstStyle/>
          <a:p>
            <a:r>
              <a:rPr lang="en-IT" sz="2200" b="1" dirty="0"/>
              <a:t>OBJECT AND CLASSES BASIC PROPERTIES</a:t>
            </a:r>
            <a:endParaRPr lang="it-IT" sz="2200" b="1" dirty="0"/>
          </a:p>
        </p:txBody>
      </p:sp>
      <p:grpSp>
        <p:nvGrpSpPr>
          <p:cNvPr id="2" name="Group 1">
            <a:extLst>
              <a:ext uri="{FF2B5EF4-FFF2-40B4-BE49-F238E27FC236}">
                <a16:creationId xmlns:a16="http://schemas.microsoft.com/office/drawing/2014/main" id="{89B63E03-EE61-5864-A3C1-4C63FB6AB1B3}"/>
              </a:ext>
            </a:extLst>
          </p:cNvPr>
          <p:cNvGrpSpPr/>
          <p:nvPr/>
        </p:nvGrpSpPr>
        <p:grpSpPr>
          <a:xfrm>
            <a:off x="678061" y="2045902"/>
            <a:ext cx="901905" cy="824920"/>
            <a:chOff x="8897020" y="1430877"/>
            <a:chExt cx="1335436" cy="1221446"/>
          </a:xfrm>
        </p:grpSpPr>
        <p:sp>
          <p:nvSpPr>
            <p:cNvPr id="4" name="Oval 3">
              <a:extLst>
                <a:ext uri="{FF2B5EF4-FFF2-40B4-BE49-F238E27FC236}">
                  <a16:creationId xmlns:a16="http://schemas.microsoft.com/office/drawing/2014/main" id="{35E35C07-FEBE-811B-3ED0-93D39185F5D3}"/>
                </a:ext>
              </a:extLst>
            </p:cNvPr>
            <p:cNvSpPr/>
            <p:nvPr/>
          </p:nvSpPr>
          <p:spPr>
            <a:xfrm>
              <a:off x="8897020" y="1781273"/>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Oval 4">
              <a:extLst>
                <a:ext uri="{FF2B5EF4-FFF2-40B4-BE49-F238E27FC236}">
                  <a16:creationId xmlns:a16="http://schemas.microsoft.com/office/drawing/2014/main" id="{574E95C5-CA64-C668-1E60-FDA77E107A24}"/>
                </a:ext>
              </a:extLst>
            </p:cNvPr>
            <p:cNvSpPr/>
            <p:nvPr/>
          </p:nvSpPr>
          <p:spPr>
            <a:xfrm>
              <a:off x="8963206" y="2189701"/>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7" name="Oval 6">
              <a:extLst>
                <a:ext uri="{FF2B5EF4-FFF2-40B4-BE49-F238E27FC236}">
                  <a16:creationId xmlns:a16="http://schemas.microsoft.com/office/drawing/2014/main" id="{5FF897A1-CD3D-33DF-C07D-BAC425074A7A}"/>
                </a:ext>
              </a:extLst>
            </p:cNvPr>
            <p:cNvSpPr/>
            <p:nvPr/>
          </p:nvSpPr>
          <p:spPr>
            <a:xfrm>
              <a:off x="9296309" y="2317149"/>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14" name="Oval 13">
              <a:extLst>
                <a:ext uri="{FF2B5EF4-FFF2-40B4-BE49-F238E27FC236}">
                  <a16:creationId xmlns:a16="http://schemas.microsoft.com/office/drawing/2014/main" id="{9ECD48C8-0CA7-900F-7A86-AB1C630B48EC}"/>
                </a:ext>
              </a:extLst>
            </p:cNvPr>
            <p:cNvSpPr/>
            <p:nvPr/>
          </p:nvSpPr>
          <p:spPr>
            <a:xfrm>
              <a:off x="9376863" y="1979332"/>
              <a:ext cx="244711" cy="254896"/>
            </a:xfrm>
            <a:prstGeom prst="ellipse">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15" name="Oval 14">
              <a:extLst>
                <a:ext uri="{FF2B5EF4-FFF2-40B4-BE49-F238E27FC236}">
                  <a16:creationId xmlns:a16="http://schemas.microsoft.com/office/drawing/2014/main" id="{747DD07D-F3F0-F2CC-86F8-F63E7043AE52}"/>
                </a:ext>
              </a:extLst>
            </p:cNvPr>
            <p:cNvSpPr/>
            <p:nvPr/>
          </p:nvSpPr>
          <p:spPr>
            <a:xfrm>
              <a:off x="9864114" y="1526377"/>
              <a:ext cx="244711" cy="254896"/>
            </a:xfrm>
            <a:prstGeom prst="ellipse">
              <a:avLst/>
            </a:prstGeom>
            <a:solidFill>
              <a:schemeClr val="accent4">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cxnSp>
          <p:nvCxnSpPr>
            <p:cNvPr id="16" name="Straight Connector 15">
              <a:extLst>
                <a:ext uri="{FF2B5EF4-FFF2-40B4-BE49-F238E27FC236}">
                  <a16:creationId xmlns:a16="http://schemas.microsoft.com/office/drawing/2014/main" id="{07BB736D-CA7E-567C-73A6-E36D77D8031D}"/>
                </a:ext>
              </a:extLst>
            </p:cNvPr>
            <p:cNvCxnSpPr>
              <a:cxnSpLocks/>
            </p:cNvCxnSpPr>
            <p:nvPr/>
          </p:nvCxnSpPr>
          <p:spPr>
            <a:xfrm>
              <a:off x="9790182" y="1430877"/>
              <a:ext cx="414780" cy="48286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53C8C29-78D0-13AE-4A53-DD106F98C6ED}"/>
                </a:ext>
              </a:extLst>
            </p:cNvPr>
            <p:cNvCxnSpPr>
              <a:cxnSpLocks/>
            </p:cNvCxnSpPr>
            <p:nvPr/>
          </p:nvCxnSpPr>
          <p:spPr>
            <a:xfrm flipV="1">
              <a:off x="9762687" y="1469216"/>
              <a:ext cx="469769" cy="3692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72560268-6E1E-EACA-B0F3-8395E2F65839}"/>
              </a:ext>
            </a:extLst>
          </p:cNvPr>
          <p:cNvGrpSpPr/>
          <p:nvPr/>
        </p:nvGrpSpPr>
        <p:grpSpPr>
          <a:xfrm>
            <a:off x="2536109" y="2110399"/>
            <a:ext cx="1323777" cy="855408"/>
            <a:chOff x="8224541" y="2887170"/>
            <a:chExt cx="1665398" cy="1076159"/>
          </a:xfrm>
        </p:grpSpPr>
        <p:sp>
          <p:nvSpPr>
            <p:cNvPr id="19" name="Oval 18">
              <a:extLst>
                <a:ext uri="{FF2B5EF4-FFF2-40B4-BE49-F238E27FC236}">
                  <a16:creationId xmlns:a16="http://schemas.microsoft.com/office/drawing/2014/main" id="{057947EE-0FE0-2282-87B4-9621DA95E1BB}"/>
                </a:ext>
              </a:extLst>
            </p:cNvPr>
            <p:cNvSpPr/>
            <p:nvPr/>
          </p:nvSpPr>
          <p:spPr>
            <a:xfrm>
              <a:off x="8224541" y="3069985"/>
              <a:ext cx="841795" cy="846638"/>
            </a:xfrm>
            <a:custGeom>
              <a:avLst/>
              <a:gdLst>
                <a:gd name="connsiteX0" fmla="*/ 0 w 669119"/>
                <a:gd name="connsiteY0" fmla="*/ 336484 h 672968"/>
                <a:gd name="connsiteX1" fmla="*/ 334560 w 669119"/>
                <a:gd name="connsiteY1" fmla="*/ 0 h 672968"/>
                <a:gd name="connsiteX2" fmla="*/ 669120 w 669119"/>
                <a:gd name="connsiteY2" fmla="*/ 336484 h 672968"/>
                <a:gd name="connsiteX3" fmla="*/ 334560 w 669119"/>
                <a:gd name="connsiteY3" fmla="*/ 672968 h 672968"/>
                <a:gd name="connsiteX4" fmla="*/ 0 w 669119"/>
                <a:gd name="connsiteY4" fmla="*/ 336484 h 67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9" h="672968" fill="none" extrusionOk="0">
                  <a:moveTo>
                    <a:pt x="0" y="336484"/>
                  </a:moveTo>
                  <a:cubicBezTo>
                    <a:pt x="4925" y="144672"/>
                    <a:pt x="144224" y="-47525"/>
                    <a:pt x="334560" y="0"/>
                  </a:cubicBezTo>
                  <a:cubicBezTo>
                    <a:pt x="494277" y="-41729"/>
                    <a:pt x="623033" y="173260"/>
                    <a:pt x="669120" y="336484"/>
                  </a:cubicBezTo>
                  <a:cubicBezTo>
                    <a:pt x="688275" y="527188"/>
                    <a:pt x="528423" y="671715"/>
                    <a:pt x="334560" y="672968"/>
                  </a:cubicBezTo>
                  <a:cubicBezTo>
                    <a:pt x="154632" y="677332"/>
                    <a:pt x="39539" y="551408"/>
                    <a:pt x="0" y="336484"/>
                  </a:cubicBezTo>
                  <a:close/>
                </a:path>
                <a:path w="669119" h="672968" stroke="0" extrusionOk="0">
                  <a:moveTo>
                    <a:pt x="0" y="336484"/>
                  </a:moveTo>
                  <a:cubicBezTo>
                    <a:pt x="11318" y="143982"/>
                    <a:pt x="199661" y="-11889"/>
                    <a:pt x="334560" y="0"/>
                  </a:cubicBezTo>
                  <a:cubicBezTo>
                    <a:pt x="521238" y="-4982"/>
                    <a:pt x="693199" y="184101"/>
                    <a:pt x="669120" y="336484"/>
                  </a:cubicBezTo>
                  <a:cubicBezTo>
                    <a:pt x="651894" y="499359"/>
                    <a:pt x="520348" y="694841"/>
                    <a:pt x="334560" y="672968"/>
                  </a:cubicBezTo>
                  <a:cubicBezTo>
                    <a:pt x="202429" y="665291"/>
                    <a:pt x="-10345" y="525831"/>
                    <a:pt x="0" y="336484"/>
                  </a:cubicBezTo>
                  <a:close/>
                </a:path>
              </a:pathLst>
            </a:custGeom>
            <a:solidFill>
              <a:schemeClr val="tx2">
                <a:lumMod val="25000"/>
                <a:lumOff val="75000"/>
              </a:schemeClr>
            </a:solidFill>
            <a:ln>
              <a:prstDash val="sysDot"/>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0" name="Oval 19">
              <a:extLst>
                <a:ext uri="{FF2B5EF4-FFF2-40B4-BE49-F238E27FC236}">
                  <a16:creationId xmlns:a16="http://schemas.microsoft.com/office/drawing/2014/main" id="{995E803A-6D0F-6F3D-0938-063768F28164}"/>
                </a:ext>
              </a:extLst>
            </p:cNvPr>
            <p:cNvSpPr/>
            <p:nvPr/>
          </p:nvSpPr>
          <p:spPr>
            <a:xfrm>
              <a:off x="9419707" y="2887170"/>
              <a:ext cx="469770" cy="472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1" name="Oval 20">
              <a:extLst>
                <a:ext uri="{FF2B5EF4-FFF2-40B4-BE49-F238E27FC236}">
                  <a16:creationId xmlns:a16="http://schemas.microsoft.com/office/drawing/2014/main" id="{D5A66A26-2456-A026-7DB5-7B25D687803E}"/>
                </a:ext>
              </a:extLst>
            </p:cNvPr>
            <p:cNvSpPr/>
            <p:nvPr/>
          </p:nvSpPr>
          <p:spPr>
            <a:xfrm>
              <a:off x="9420169" y="3490856"/>
              <a:ext cx="469770" cy="472473"/>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22" name="Straight Arrow Connector 21">
              <a:extLst>
                <a:ext uri="{FF2B5EF4-FFF2-40B4-BE49-F238E27FC236}">
                  <a16:creationId xmlns:a16="http://schemas.microsoft.com/office/drawing/2014/main" id="{AE9C273A-83EC-B143-475A-8DCF4250861A}"/>
                </a:ext>
              </a:extLst>
            </p:cNvPr>
            <p:cNvCxnSpPr>
              <a:stCxn id="19" idx="7"/>
              <a:endCxn id="20" idx="2"/>
            </p:cNvCxnSpPr>
            <p:nvPr/>
          </p:nvCxnSpPr>
          <p:spPr>
            <a:xfrm flipV="1">
              <a:off x="8943058" y="3123407"/>
              <a:ext cx="476649" cy="7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51389B7-50CC-16B5-7905-C19659EAE9F0}"/>
                </a:ext>
              </a:extLst>
            </p:cNvPr>
            <p:cNvCxnSpPr>
              <a:cxnSpLocks/>
              <a:stCxn id="19" idx="5"/>
              <a:endCxn id="21" idx="2"/>
            </p:cNvCxnSpPr>
            <p:nvPr/>
          </p:nvCxnSpPr>
          <p:spPr>
            <a:xfrm flipV="1">
              <a:off x="8943058" y="3727093"/>
              <a:ext cx="477111" cy="65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6E6225BF-1F3A-8597-22D1-3492E729C1EF}"/>
              </a:ext>
            </a:extLst>
          </p:cNvPr>
          <p:cNvGrpSpPr/>
          <p:nvPr/>
        </p:nvGrpSpPr>
        <p:grpSpPr>
          <a:xfrm>
            <a:off x="4768513" y="2227579"/>
            <a:ext cx="1477067" cy="661609"/>
            <a:chOff x="7910662" y="4079639"/>
            <a:chExt cx="1957129" cy="876638"/>
          </a:xfrm>
        </p:grpSpPr>
        <p:sp>
          <p:nvSpPr>
            <p:cNvPr id="25" name="Oval 24">
              <a:extLst>
                <a:ext uri="{FF2B5EF4-FFF2-40B4-BE49-F238E27FC236}">
                  <a16:creationId xmlns:a16="http://schemas.microsoft.com/office/drawing/2014/main" id="{11BF1B97-0EA7-C143-8175-99900EA46B14}"/>
                </a:ext>
              </a:extLst>
            </p:cNvPr>
            <p:cNvSpPr/>
            <p:nvPr/>
          </p:nvSpPr>
          <p:spPr>
            <a:xfrm>
              <a:off x="7910662" y="4079639"/>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6" name="Oval 25">
              <a:extLst>
                <a:ext uri="{FF2B5EF4-FFF2-40B4-BE49-F238E27FC236}">
                  <a16:creationId xmlns:a16="http://schemas.microsoft.com/office/drawing/2014/main" id="{F470173E-BC54-D20C-F922-6A2A18037F58}"/>
                </a:ext>
              </a:extLst>
            </p:cNvPr>
            <p:cNvSpPr/>
            <p:nvPr/>
          </p:nvSpPr>
          <p:spPr>
            <a:xfrm>
              <a:off x="7976848" y="4488067"/>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27" name="Oval 26">
              <a:extLst>
                <a:ext uri="{FF2B5EF4-FFF2-40B4-BE49-F238E27FC236}">
                  <a16:creationId xmlns:a16="http://schemas.microsoft.com/office/drawing/2014/main" id="{EA5B46FE-7BF9-AC27-309D-05705B98B752}"/>
                </a:ext>
              </a:extLst>
            </p:cNvPr>
            <p:cNvSpPr/>
            <p:nvPr/>
          </p:nvSpPr>
          <p:spPr>
            <a:xfrm>
              <a:off x="8309951" y="4615515"/>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28" name="Oval 27">
              <a:extLst>
                <a:ext uri="{FF2B5EF4-FFF2-40B4-BE49-F238E27FC236}">
                  <a16:creationId xmlns:a16="http://schemas.microsoft.com/office/drawing/2014/main" id="{5D07C5BF-A4CD-00BA-EED1-82639BC8D37B}"/>
                </a:ext>
              </a:extLst>
            </p:cNvPr>
            <p:cNvSpPr/>
            <p:nvPr/>
          </p:nvSpPr>
          <p:spPr>
            <a:xfrm>
              <a:off x="9001724" y="4085227"/>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9" name="Oval 28">
              <a:extLst>
                <a:ext uri="{FF2B5EF4-FFF2-40B4-BE49-F238E27FC236}">
                  <a16:creationId xmlns:a16="http://schemas.microsoft.com/office/drawing/2014/main" id="{98D7F0C7-DC51-58DD-E8C7-C5D0E50C5ABC}"/>
                </a:ext>
              </a:extLst>
            </p:cNvPr>
            <p:cNvSpPr/>
            <p:nvPr/>
          </p:nvSpPr>
          <p:spPr>
            <a:xfrm>
              <a:off x="9067910" y="4493655"/>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0" name="Oval 29">
              <a:extLst>
                <a:ext uri="{FF2B5EF4-FFF2-40B4-BE49-F238E27FC236}">
                  <a16:creationId xmlns:a16="http://schemas.microsoft.com/office/drawing/2014/main" id="{C22D3A8E-F35A-14AD-52F7-65C2923EE777}"/>
                </a:ext>
              </a:extLst>
            </p:cNvPr>
            <p:cNvSpPr/>
            <p:nvPr/>
          </p:nvSpPr>
          <p:spPr>
            <a:xfrm>
              <a:off x="9401013" y="4621103"/>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31" name="Oval 30">
              <a:extLst>
                <a:ext uri="{FF2B5EF4-FFF2-40B4-BE49-F238E27FC236}">
                  <a16:creationId xmlns:a16="http://schemas.microsoft.com/office/drawing/2014/main" id="{66D3CF21-A819-84DD-2773-CEF85C184111}"/>
                </a:ext>
              </a:extLst>
            </p:cNvPr>
            <p:cNvSpPr/>
            <p:nvPr/>
          </p:nvSpPr>
          <p:spPr>
            <a:xfrm>
              <a:off x="9481567" y="4283286"/>
              <a:ext cx="244711" cy="254896"/>
            </a:xfrm>
            <a:prstGeom prst="ellipse">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cxnSp>
          <p:nvCxnSpPr>
            <p:cNvPr id="32" name="Straight Arrow Connector 31">
              <a:extLst>
                <a:ext uri="{FF2B5EF4-FFF2-40B4-BE49-F238E27FC236}">
                  <a16:creationId xmlns:a16="http://schemas.microsoft.com/office/drawing/2014/main" id="{566717BA-D348-D786-1D4A-C8367F7CF2CE}"/>
                </a:ext>
              </a:extLst>
            </p:cNvPr>
            <p:cNvCxnSpPr>
              <a:cxnSpLocks/>
              <a:stCxn id="25" idx="6"/>
              <a:endCxn id="28" idx="2"/>
            </p:cNvCxnSpPr>
            <p:nvPr/>
          </p:nvCxnSpPr>
          <p:spPr>
            <a:xfrm>
              <a:off x="8776729" y="4515164"/>
              <a:ext cx="224995" cy="5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9C7B4ADC-7030-40EF-EC49-554A9C41356D}"/>
              </a:ext>
            </a:extLst>
          </p:cNvPr>
          <p:cNvGrpSpPr/>
          <p:nvPr/>
        </p:nvGrpSpPr>
        <p:grpSpPr>
          <a:xfrm>
            <a:off x="7056316" y="2216395"/>
            <a:ext cx="1461034" cy="654427"/>
            <a:chOff x="7910662" y="5119293"/>
            <a:chExt cx="1957129" cy="876638"/>
          </a:xfrm>
        </p:grpSpPr>
        <p:sp>
          <p:nvSpPr>
            <p:cNvPr id="34" name="Oval 33">
              <a:extLst>
                <a:ext uri="{FF2B5EF4-FFF2-40B4-BE49-F238E27FC236}">
                  <a16:creationId xmlns:a16="http://schemas.microsoft.com/office/drawing/2014/main" id="{EF6BB472-7DC8-1EFA-AD8B-7ECF88C02FB9}"/>
                </a:ext>
              </a:extLst>
            </p:cNvPr>
            <p:cNvSpPr/>
            <p:nvPr/>
          </p:nvSpPr>
          <p:spPr>
            <a:xfrm>
              <a:off x="7910662" y="5119293"/>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5" name="Oval 34">
              <a:extLst>
                <a:ext uri="{FF2B5EF4-FFF2-40B4-BE49-F238E27FC236}">
                  <a16:creationId xmlns:a16="http://schemas.microsoft.com/office/drawing/2014/main" id="{A18ADEA7-5179-1577-B0A3-3278F353C905}"/>
                </a:ext>
              </a:extLst>
            </p:cNvPr>
            <p:cNvSpPr/>
            <p:nvPr/>
          </p:nvSpPr>
          <p:spPr>
            <a:xfrm>
              <a:off x="7976848" y="5527721"/>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6" name="Oval 35">
              <a:extLst>
                <a:ext uri="{FF2B5EF4-FFF2-40B4-BE49-F238E27FC236}">
                  <a16:creationId xmlns:a16="http://schemas.microsoft.com/office/drawing/2014/main" id="{7D240E95-BD97-DB45-4DF5-1EB827675ABD}"/>
                </a:ext>
              </a:extLst>
            </p:cNvPr>
            <p:cNvSpPr/>
            <p:nvPr/>
          </p:nvSpPr>
          <p:spPr>
            <a:xfrm>
              <a:off x="8309951" y="5655169"/>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37" name="Oval 36">
              <a:extLst>
                <a:ext uri="{FF2B5EF4-FFF2-40B4-BE49-F238E27FC236}">
                  <a16:creationId xmlns:a16="http://schemas.microsoft.com/office/drawing/2014/main" id="{F9514931-F60D-D576-B94D-A222469F5CE9}"/>
                </a:ext>
              </a:extLst>
            </p:cNvPr>
            <p:cNvSpPr/>
            <p:nvPr/>
          </p:nvSpPr>
          <p:spPr>
            <a:xfrm>
              <a:off x="9001724" y="5124881"/>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8" name="Oval 37">
              <a:extLst>
                <a:ext uri="{FF2B5EF4-FFF2-40B4-BE49-F238E27FC236}">
                  <a16:creationId xmlns:a16="http://schemas.microsoft.com/office/drawing/2014/main" id="{06FDD2C8-684F-E6CC-A1A4-419F14BEEA51}"/>
                </a:ext>
              </a:extLst>
            </p:cNvPr>
            <p:cNvSpPr/>
            <p:nvPr/>
          </p:nvSpPr>
          <p:spPr>
            <a:xfrm>
              <a:off x="9067910" y="5533309"/>
              <a:ext cx="244711" cy="254896"/>
            </a:xfrm>
            <a:prstGeom prst="ellipse">
              <a:avLst/>
            </a:prstGeom>
            <a:solidFill>
              <a:schemeClr val="accent2"/>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9" name="Oval 38">
              <a:extLst>
                <a:ext uri="{FF2B5EF4-FFF2-40B4-BE49-F238E27FC236}">
                  <a16:creationId xmlns:a16="http://schemas.microsoft.com/office/drawing/2014/main" id="{33336D75-8B13-134B-79C5-9B785234E247}"/>
                </a:ext>
              </a:extLst>
            </p:cNvPr>
            <p:cNvSpPr/>
            <p:nvPr/>
          </p:nvSpPr>
          <p:spPr>
            <a:xfrm>
              <a:off x="9401013" y="5660757"/>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grpSp>
      <p:sp>
        <p:nvSpPr>
          <p:cNvPr id="40" name="TextBox 39">
            <a:extLst>
              <a:ext uri="{FF2B5EF4-FFF2-40B4-BE49-F238E27FC236}">
                <a16:creationId xmlns:a16="http://schemas.microsoft.com/office/drawing/2014/main" id="{0542C816-732A-4C80-7F5B-D8A3597E339F}"/>
              </a:ext>
            </a:extLst>
          </p:cNvPr>
          <p:cNvSpPr txBox="1"/>
          <p:nvPr/>
        </p:nvSpPr>
        <p:spPr>
          <a:xfrm>
            <a:off x="6870302" y="2977650"/>
            <a:ext cx="1647048"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Polymorphism</a:t>
            </a:r>
          </a:p>
        </p:txBody>
      </p:sp>
      <p:sp>
        <p:nvSpPr>
          <p:cNvPr id="42" name="TextBox 41">
            <a:extLst>
              <a:ext uri="{FF2B5EF4-FFF2-40B4-BE49-F238E27FC236}">
                <a16:creationId xmlns:a16="http://schemas.microsoft.com/office/drawing/2014/main" id="{289D6EEE-0C34-ED69-AA6E-E728B95FD1FC}"/>
              </a:ext>
            </a:extLst>
          </p:cNvPr>
          <p:cNvSpPr txBox="1"/>
          <p:nvPr/>
        </p:nvSpPr>
        <p:spPr>
          <a:xfrm>
            <a:off x="210064" y="2977650"/>
            <a:ext cx="1520904" cy="338554"/>
          </a:xfrm>
          <a:prstGeom prst="rect">
            <a:avLst/>
          </a:prstGeom>
          <a:noFill/>
        </p:spPr>
        <p:txBody>
          <a:bodyPr wrap="square">
            <a:spAutoFit/>
          </a:bodyPr>
          <a:lstStyle/>
          <a:p>
            <a:pPr algn="l"/>
            <a:r>
              <a:rPr lang="en-GB" sz="1600" b="1" i="0" dirty="0">
                <a:solidFill>
                  <a:srgbClr val="212529"/>
                </a:solidFill>
                <a:effectLst/>
                <a:latin typeface="Aptos" panose="020B0004020202020204" pitchFamily="34" charset="0"/>
              </a:rPr>
              <a:t>Encapsulation</a:t>
            </a:r>
          </a:p>
        </p:txBody>
      </p:sp>
      <p:sp>
        <p:nvSpPr>
          <p:cNvPr id="44" name="TextBox 43">
            <a:extLst>
              <a:ext uri="{FF2B5EF4-FFF2-40B4-BE49-F238E27FC236}">
                <a16:creationId xmlns:a16="http://schemas.microsoft.com/office/drawing/2014/main" id="{973F6FB6-6EC5-4452-4209-E6F2EF2F54DD}"/>
              </a:ext>
            </a:extLst>
          </p:cNvPr>
          <p:cNvSpPr txBox="1"/>
          <p:nvPr/>
        </p:nvSpPr>
        <p:spPr>
          <a:xfrm>
            <a:off x="2386953" y="2977650"/>
            <a:ext cx="1371600"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Abstraction</a:t>
            </a:r>
          </a:p>
        </p:txBody>
      </p:sp>
      <p:sp>
        <p:nvSpPr>
          <p:cNvPr id="46" name="TextBox 45">
            <a:extLst>
              <a:ext uri="{FF2B5EF4-FFF2-40B4-BE49-F238E27FC236}">
                <a16:creationId xmlns:a16="http://schemas.microsoft.com/office/drawing/2014/main" id="{9980BAD0-95BD-8AB1-41B1-C70DF04E0E69}"/>
              </a:ext>
            </a:extLst>
          </p:cNvPr>
          <p:cNvSpPr txBox="1"/>
          <p:nvPr/>
        </p:nvSpPr>
        <p:spPr>
          <a:xfrm>
            <a:off x="4910807" y="2983681"/>
            <a:ext cx="1303510"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Inheritance</a:t>
            </a:r>
            <a:endParaRPr lang="en-IT" sz="1600" dirty="0"/>
          </a:p>
        </p:txBody>
      </p:sp>
    </p:spTree>
    <p:extLst>
      <p:ext uri="{BB962C8B-B14F-4D97-AF65-F5344CB8AC3E}">
        <p14:creationId xmlns:p14="http://schemas.microsoft.com/office/powerpoint/2010/main" val="423616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14B7F-1306-BC56-0C5D-4244B8F9B4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1EC3C1-7A69-6361-CC91-4447CB689FB1}"/>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p>
          <a:p>
            <a:endParaRPr lang="en-GB" sz="1650" b="1" dirty="0">
              <a:solidFill>
                <a:srgbClr val="333333"/>
              </a:solidFill>
              <a:latin typeface="Aptos" panose="020B0004020202020204" pitchFamily="34" charset="0"/>
            </a:endParaRPr>
          </a:p>
          <a:p>
            <a:r>
              <a:rPr lang="en-GB" sz="1650" b="1" dirty="0">
                <a:solidFill>
                  <a:srgbClr val="333333"/>
                </a:solidFill>
                <a:latin typeface="Aptos" panose="020B0004020202020204" pitchFamily="34" charset="0"/>
              </a:rPr>
              <a:t>- Let’s make a simple game</a:t>
            </a:r>
          </a:p>
        </p:txBody>
      </p:sp>
      <p:pic>
        <p:nvPicPr>
          <p:cNvPr id="7" name="Picture 6" descr="A screen shot of a computer&#10;&#10;AI-generated content may be incorrect.">
            <a:extLst>
              <a:ext uri="{FF2B5EF4-FFF2-40B4-BE49-F238E27FC236}">
                <a16:creationId xmlns:a16="http://schemas.microsoft.com/office/drawing/2014/main" id="{11C531DD-B19F-E737-D651-97364B385376}"/>
              </a:ext>
            </a:extLst>
          </p:cNvPr>
          <p:cNvPicPr>
            <a:picLocks noChangeAspect="1"/>
          </p:cNvPicPr>
          <p:nvPr/>
        </p:nvPicPr>
        <p:blipFill>
          <a:blip r:embed="rId2">
            <a:extLst>
              <a:ext uri="{28A0092B-C50C-407E-A947-70E740481C1C}">
                <a14:useLocalDpi xmlns:a14="http://schemas.microsoft.com/office/drawing/2010/main" val="0"/>
              </a:ext>
            </a:extLst>
          </a:blip>
          <a:srcRect l="2177"/>
          <a:stretch>
            <a:fillRect/>
          </a:stretch>
        </p:blipFill>
        <p:spPr>
          <a:xfrm>
            <a:off x="2800326" y="1678696"/>
            <a:ext cx="3424401" cy="2913475"/>
          </a:xfrm>
          <a:prstGeom prst="rect">
            <a:avLst/>
          </a:prstGeom>
        </p:spPr>
      </p:pic>
      <p:sp>
        <p:nvSpPr>
          <p:cNvPr id="9" name="TextBox 8">
            <a:extLst>
              <a:ext uri="{FF2B5EF4-FFF2-40B4-BE49-F238E27FC236}">
                <a16:creationId xmlns:a16="http://schemas.microsoft.com/office/drawing/2014/main" id="{86300337-8366-AC88-B346-88DD27A60F35}"/>
              </a:ext>
            </a:extLst>
          </p:cNvPr>
          <p:cNvSpPr txBox="1"/>
          <p:nvPr/>
        </p:nvSpPr>
        <p:spPr>
          <a:xfrm>
            <a:off x="381000" y="4552950"/>
            <a:ext cx="7162800" cy="530915"/>
          </a:xfrm>
          <a:prstGeom prst="rect">
            <a:avLst/>
          </a:prstGeom>
          <a:noFill/>
        </p:spPr>
        <p:txBody>
          <a:bodyPr wrap="square">
            <a:spAutoFit/>
          </a:bodyPr>
          <a:lstStyle/>
          <a:p>
            <a:r>
              <a:rPr lang="en-GB" sz="1650" b="1" dirty="0">
                <a:solidFill>
                  <a:srgbClr val="333333"/>
                </a:solidFill>
                <a:latin typeface="Aptos" panose="020B0004020202020204" pitchFamily="34" charset="0"/>
              </a:rPr>
              <a:t>GITHUB:</a:t>
            </a:r>
          </a:p>
          <a:p>
            <a:r>
              <a:rPr lang="en-GB" sz="1200" b="1" dirty="0">
                <a:solidFill>
                  <a:srgbClr val="333333"/>
                </a:solidFill>
                <a:latin typeface="Aptos" panose="020B0004020202020204" pitchFamily="34" charset="0"/>
              </a:rPr>
              <a:t>git clone https://</a:t>
            </a:r>
            <a:r>
              <a:rPr lang="en-GB" sz="1200" b="1" dirty="0" err="1">
                <a:solidFill>
                  <a:srgbClr val="333333"/>
                </a:solidFill>
                <a:latin typeface="Aptos" panose="020B0004020202020204" pitchFamily="34" charset="0"/>
              </a:rPr>
              <a:t>github.com</a:t>
            </a:r>
            <a:r>
              <a:rPr lang="en-GB" sz="1200" b="1" dirty="0">
                <a:solidFill>
                  <a:srgbClr val="333333"/>
                </a:solidFill>
                <a:latin typeface="Aptos" panose="020B0004020202020204" pitchFamily="34" charset="0"/>
              </a:rPr>
              <a:t>/Master-Data-Management-and-Curation/Advanced-Python-2025.git </a:t>
            </a:r>
          </a:p>
        </p:txBody>
      </p:sp>
    </p:spTree>
    <p:extLst>
      <p:ext uri="{BB962C8B-B14F-4D97-AF65-F5344CB8AC3E}">
        <p14:creationId xmlns:p14="http://schemas.microsoft.com/office/powerpoint/2010/main" val="1277147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238B0-CF23-CF6A-64B8-2D8F3E209A1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00AB0E-9C25-E82A-5C09-77A4B3788B4D}"/>
              </a:ext>
            </a:extLst>
          </p:cNvPr>
          <p:cNvSpPr txBox="1"/>
          <p:nvPr/>
        </p:nvSpPr>
        <p:spPr>
          <a:xfrm>
            <a:off x="381000" y="361950"/>
            <a:ext cx="4925836" cy="430887"/>
          </a:xfrm>
          <a:prstGeom prst="rect">
            <a:avLst/>
          </a:prstGeom>
          <a:noFill/>
        </p:spPr>
        <p:txBody>
          <a:bodyPr wrap="none" rtlCol="0">
            <a:spAutoFit/>
          </a:bodyPr>
          <a:lstStyle/>
          <a:p>
            <a:r>
              <a:rPr lang="en-IT" sz="2200" b="1" dirty="0"/>
              <a:t>OBJECT AND CLASSES BASIC PROPERTIES</a:t>
            </a:r>
            <a:endParaRPr lang="it-IT" sz="2200" b="1" dirty="0"/>
          </a:p>
        </p:txBody>
      </p:sp>
      <p:grpSp>
        <p:nvGrpSpPr>
          <p:cNvPr id="2" name="Group 1">
            <a:extLst>
              <a:ext uri="{FF2B5EF4-FFF2-40B4-BE49-F238E27FC236}">
                <a16:creationId xmlns:a16="http://schemas.microsoft.com/office/drawing/2014/main" id="{89FF5A36-2EB6-47E3-7868-F75BA400E4F6}"/>
              </a:ext>
            </a:extLst>
          </p:cNvPr>
          <p:cNvGrpSpPr/>
          <p:nvPr/>
        </p:nvGrpSpPr>
        <p:grpSpPr>
          <a:xfrm>
            <a:off x="678061" y="2045902"/>
            <a:ext cx="901905" cy="824920"/>
            <a:chOff x="8897020" y="1430877"/>
            <a:chExt cx="1335436" cy="1221446"/>
          </a:xfrm>
        </p:grpSpPr>
        <p:sp>
          <p:nvSpPr>
            <p:cNvPr id="4" name="Oval 3">
              <a:extLst>
                <a:ext uri="{FF2B5EF4-FFF2-40B4-BE49-F238E27FC236}">
                  <a16:creationId xmlns:a16="http://schemas.microsoft.com/office/drawing/2014/main" id="{56DF3276-A328-5F32-228B-B2DF0CD1AB49}"/>
                </a:ext>
              </a:extLst>
            </p:cNvPr>
            <p:cNvSpPr/>
            <p:nvPr/>
          </p:nvSpPr>
          <p:spPr>
            <a:xfrm>
              <a:off x="8897020" y="1781273"/>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Oval 4">
              <a:extLst>
                <a:ext uri="{FF2B5EF4-FFF2-40B4-BE49-F238E27FC236}">
                  <a16:creationId xmlns:a16="http://schemas.microsoft.com/office/drawing/2014/main" id="{857AFB78-6A2F-351D-C4A5-85B565A31CB6}"/>
                </a:ext>
              </a:extLst>
            </p:cNvPr>
            <p:cNvSpPr/>
            <p:nvPr/>
          </p:nvSpPr>
          <p:spPr>
            <a:xfrm>
              <a:off x="8963206" y="2189701"/>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7" name="Oval 6">
              <a:extLst>
                <a:ext uri="{FF2B5EF4-FFF2-40B4-BE49-F238E27FC236}">
                  <a16:creationId xmlns:a16="http://schemas.microsoft.com/office/drawing/2014/main" id="{1FE132EF-E85F-DC70-46F4-78693516A44E}"/>
                </a:ext>
              </a:extLst>
            </p:cNvPr>
            <p:cNvSpPr/>
            <p:nvPr/>
          </p:nvSpPr>
          <p:spPr>
            <a:xfrm>
              <a:off x="9296309" y="2317149"/>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14" name="Oval 13">
              <a:extLst>
                <a:ext uri="{FF2B5EF4-FFF2-40B4-BE49-F238E27FC236}">
                  <a16:creationId xmlns:a16="http://schemas.microsoft.com/office/drawing/2014/main" id="{C584A964-242F-B708-EE74-10B2DB176F95}"/>
                </a:ext>
              </a:extLst>
            </p:cNvPr>
            <p:cNvSpPr/>
            <p:nvPr/>
          </p:nvSpPr>
          <p:spPr>
            <a:xfrm>
              <a:off x="9376863" y="1979332"/>
              <a:ext cx="244711" cy="254896"/>
            </a:xfrm>
            <a:prstGeom prst="ellipse">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sp>
          <p:nvSpPr>
            <p:cNvPr id="15" name="Oval 14">
              <a:extLst>
                <a:ext uri="{FF2B5EF4-FFF2-40B4-BE49-F238E27FC236}">
                  <a16:creationId xmlns:a16="http://schemas.microsoft.com/office/drawing/2014/main" id="{3586C990-8928-B0D3-59B1-A3C60D4E6F10}"/>
                </a:ext>
              </a:extLst>
            </p:cNvPr>
            <p:cNvSpPr/>
            <p:nvPr/>
          </p:nvSpPr>
          <p:spPr>
            <a:xfrm>
              <a:off x="9864114" y="1526377"/>
              <a:ext cx="244711" cy="254896"/>
            </a:xfrm>
            <a:prstGeom prst="ellipse">
              <a:avLst/>
            </a:prstGeom>
            <a:solidFill>
              <a:schemeClr val="accent4">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cxnSp>
          <p:nvCxnSpPr>
            <p:cNvPr id="16" name="Straight Connector 15">
              <a:extLst>
                <a:ext uri="{FF2B5EF4-FFF2-40B4-BE49-F238E27FC236}">
                  <a16:creationId xmlns:a16="http://schemas.microsoft.com/office/drawing/2014/main" id="{B97E115A-13A3-FD60-6224-40556F698A6B}"/>
                </a:ext>
              </a:extLst>
            </p:cNvPr>
            <p:cNvCxnSpPr>
              <a:cxnSpLocks/>
            </p:cNvCxnSpPr>
            <p:nvPr/>
          </p:nvCxnSpPr>
          <p:spPr>
            <a:xfrm>
              <a:off x="9790182" y="1430877"/>
              <a:ext cx="414780" cy="48286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F7A0CF6-A443-2DE3-6D27-09888C55C4EB}"/>
                </a:ext>
              </a:extLst>
            </p:cNvPr>
            <p:cNvCxnSpPr>
              <a:cxnSpLocks/>
            </p:cNvCxnSpPr>
            <p:nvPr/>
          </p:nvCxnSpPr>
          <p:spPr>
            <a:xfrm flipV="1">
              <a:off x="9762687" y="1469216"/>
              <a:ext cx="469769" cy="3692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3E02B3E7-78B1-FAEE-2692-101DC290307E}"/>
              </a:ext>
            </a:extLst>
          </p:cNvPr>
          <p:cNvSpPr txBox="1"/>
          <p:nvPr/>
        </p:nvSpPr>
        <p:spPr>
          <a:xfrm>
            <a:off x="210064" y="2977650"/>
            <a:ext cx="1520904" cy="338554"/>
          </a:xfrm>
          <a:prstGeom prst="rect">
            <a:avLst/>
          </a:prstGeom>
          <a:noFill/>
        </p:spPr>
        <p:txBody>
          <a:bodyPr wrap="square">
            <a:spAutoFit/>
          </a:bodyPr>
          <a:lstStyle/>
          <a:p>
            <a:pPr algn="l"/>
            <a:r>
              <a:rPr lang="en-GB" sz="1600" b="1" i="0" dirty="0">
                <a:solidFill>
                  <a:srgbClr val="212529"/>
                </a:solidFill>
                <a:effectLst/>
                <a:latin typeface="Aptos" panose="020B0004020202020204" pitchFamily="34" charset="0"/>
              </a:rPr>
              <a:t>Encapsulation</a:t>
            </a:r>
          </a:p>
        </p:txBody>
      </p:sp>
      <p:sp>
        <p:nvSpPr>
          <p:cNvPr id="6" name="TextBox 5">
            <a:extLst>
              <a:ext uri="{FF2B5EF4-FFF2-40B4-BE49-F238E27FC236}">
                <a16:creationId xmlns:a16="http://schemas.microsoft.com/office/drawing/2014/main" id="{AB118628-38CA-D0AB-92B7-0E17307A09B8}"/>
              </a:ext>
            </a:extLst>
          </p:cNvPr>
          <p:cNvSpPr txBox="1"/>
          <p:nvPr/>
        </p:nvSpPr>
        <p:spPr>
          <a:xfrm>
            <a:off x="2809759" y="2438143"/>
            <a:ext cx="3453068" cy="584775"/>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EVERYTHING IS CONTAINED INSIDE AN OBJECT</a:t>
            </a:r>
          </a:p>
        </p:txBody>
      </p:sp>
    </p:spTree>
    <p:extLst>
      <p:ext uri="{BB962C8B-B14F-4D97-AF65-F5344CB8AC3E}">
        <p14:creationId xmlns:p14="http://schemas.microsoft.com/office/powerpoint/2010/main" val="890687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A38A5-562C-79CC-5995-DA1406F7598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315EFA-A526-5213-9199-AB7AFFCAE443}"/>
              </a:ext>
            </a:extLst>
          </p:cNvPr>
          <p:cNvSpPr txBox="1"/>
          <p:nvPr/>
        </p:nvSpPr>
        <p:spPr>
          <a:xfrm>
            <a:off x="381000" y="361950"/>
            <a:ext cx="4925836" cy="430887"/>
          </a:xfrm>
          <a:prstGeom prst="rect">
            <a:avLst/>
          </a:prstGeom>
          <a:noFill/>
        </p:spPr>
        <p:txBody>
          <a:bodyPr wrap="none" rtlCol="0">
            <a:spAutoFit/>
          </a:bodyPr>
          <a:lstStyle/>
          <a:p>
            <a:r>
              <a:rPr lang="en-IT" sz="2200" b="1" dirty="0"/>
              <a:t>OBJECT AND CLASSES BASIC PROPERTIES</a:t>
            </a:r>
            <a:endParaRPr lang="it-IT" sz="2200" b="1" dirty="0"/>
          </a:p>
        </p:txBody>
      </p:sp>
      <p:grpSp>
        <p:nvGrpSpPr>
          <p:cNvPr id="18" name="Group 17">
            <a:extLst>
              <a:ext uri="{FF2B5EF4-FFF2-40B4-BE49-F238E27FC236}">
                <a16:creationId xmlns:a16="http://schemas.microsoft.com/office/drawing/2014/main" id="{024C17BA-0241-0893-7746-05681704B7D8}"/>
              </a:ext>
            </a:extLst>
          </p:cNvPr>
          <p:cNvGrpSpPr/>
          <p:nvPr/>
        </p:nvGrpSpPr>
        <p:grpSpPr>
          <a:xfrm>
            <a:off x="2536109" y="2110399"/>
            <a:ext cx="1323777" cy="855408"/>
            <a:chOff x="8224541" y="2887170"/>
            <a:chExt cx="1665398" cy="1076159"/>
          </a:xfrm>
        </p:grpSpPr>
        <p:sp>
          <p:nvSpPr>
            <p:cNvPr id="19" name="Oval 18">
              <a:extLst>
                <a:ext uri="{FF2B5EF4-FFF2-40B4-BE49-F238E27FC236}">
                  <a16:creationId xmlns:a16="http://schemas.microsoft.com/office/drawing/2014/main" id="{ADAB7E6F-9818-3855-C243-A5A14DE44E39}"/>
                </a:ext>
              </a:extLst>
            </p:cNvPr>
            <p:cNvSpPr/>
            <p:nvPr/>
          </p:nvSpPr>
          <p:spPr>
            <a:xfrm>
              <a:off x="8224541" y="3069985"/>
              <a:ext cx="841795" cy="846638"/>
            </a:xfrm>
            <a:custGeom>
              <a:avLst/>
              <a:gdLst>
                <a:gd name="connsiteX0" fmla="*/ 0 w 841795"/>
                <a:gd name="connsiteY0" fmla="*/ 423319 h 846638"/>
                <a:gd name="connsiteX1" fmla="*/ 420898 w 841795"/>
                <a:gd name="connsiteY1" fmla="*/ 0 h 846638"/>
                <a:gd name="connsiteX2" fmla="*/ 841796 w 841795"/>
                <a:gd name="connsiteY2" fmla="*/ 423319 h 846638"/>
                <a:gd name="connsiteX3" fmla="*/ 420898 w 841795"/>
                <a:gd name="connsiteY3" fmla="*/ 846638 h 846638"/>
                <a:gd name="connsiteX4" fmla="*/ 0 w 841795"/>
                <a:gd name="connsiteY4" fmla="*/ 423319 h 846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795" h="846638" fill="none" extrusionOk="0">
                  <a:moveTo>
                    <a:pt x="0" y="423319"/>
                  </a:moveTo>
                  <a:cubicBezTo>
                    <a:pt x="33807" y="148496"/>
                    <a:pt x="186122" y="-19817"/>
                    <a:pt x="420898" y="0"/>
                  </a:cubicBezTo>
                  <a:cubicBezTo>
                    <a:pt x="649846" y="-5842"/>
                    <a:pt x="802688" y="208713"/>
                    <a:pt x="841796" y="423319"/>
                  </a:cubicBezTo>
                  <a:cubicBezTo>
                    <a:pt x="855252" y="660532"/>
                    <a:pt x="697860" y="840502"/>
                    <a:pt x="420898" y="846638"/>
                  </a:cubicBezTo>
                  <a:cubicBezTo>
                    <a:pt x="197537" y="854832"/>
                    <a:pt x="4286" y="660265"/>
                    <a:pt x="0" y="423319"/>
                  </a:cubicBezTo>
                  <a:close/>
                </a:path>
                <a:path w="841795" h="846638" stroke="0" extrusionOk="0">
                  <a:moveTo>
                    <a:pt x="0" y="423319"/>
                  </a:moveTo>
                  <a:cubicBezTo>
                    <a:pt x="57925" y="155403"/>
                    <a:pt x="243647" y="-13161"/>
                    <a:pt x="420898" y="0"/>
                  </a:cubicBezTo>
                  <a:cubicBezTo>
                    <a:pt x="672201" y="-49261"/>
                    <a:pt x="855756" y="208920"/>
                    <a:pt x="841796" y="423319"/>
                  </a:cubicBezTo>
                  <a:cubicBezTo>
                    <a:pt x="818092" y="625517"/>
                    <a:pt x="653637" y="852736"/>
                    <a:pt x="420898" y="846638"/>
                  </a:cubicBezTo>
                  <a:cubicBezTo>
                    <a:pt x="253260" y="837185"/>
                    <a:pt x="-19419" y="663705"/>
                    <a:pt x="0" y="423319"/>
                  </a:cubicBezTo>
                  <a:close/>
                </a:path>
              </a:pathLst>
            </a:custGeom>
            <a:solidFill>
              <a:schemeClr val="tx2">
                <a:lumMod val="25000"/>
                <a:lumOff val="75000"/>
              </a:schemeClr>
            </a:solidFill>
            <a:ln>
              <a:prstDash val="sysDot"/>
              <a:extLst>
                <a:ext uri="{C807C97D-BFC1-408E-A445-0C87EB9F89A2}">
                  <ask:lineSketchStyleProps xmlns:ask="http://schemas.microsoft.com/office/drawing/2018/sketchyshapes" sd="1363887920">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0" name="Oval 19">
              <a:extLst>
                <a:ext uri="{FF2B5EF4-FFF2-40B4-BE49-F238E27FC236}">
                  <a16:creationId xmlns:a16="http://schemas.microsoft.com/office/drawing/2014/main" id="{07936BFF-FD63-1F02-54F8-9998C936AF9C}"/>
                </a:ext>
              </a:extLst>
            </p:cNvPr>
            <p:cNvSpPr/>
            <p:nvPr/>
          </p:nvSpPr>
          <p:spPr>
            <a:xfrm>
              <a:off x="9419707" y="2887170"/>
              <a:ext cx="469770" cy="4724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1" name="Oval 20">
              <a:extLst>
                <a:ext uri="{FF2B5EF4-FFF2-40B4-BE49-F238E27FC236}">
                  <a16:creationId xmlns:a16="http://schemas.microsoft.com/office/drawing/2014/main" id="{15BEFE6A-EAC0-CF65-F5D3-154AD4C103DA}"/>
                </a:ext>
              </a:extLst>
            </p:cNvPr>
            <p:cNvSpPr/>
            <p:nvPr/>
          </p:nvSpPr>
          <p:spPr>
            <a:xfrm>
              <a:off x="9420169" y="3490856"/>
              <a:ext cx="469770" cy="472473"/>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22" name="Straight Arrow Connector 21">
              <a:extLst>
                <a:ext uri="{FF2B5EF4-FFF2-40B4-BE49-F238E27FC236}">
                  <a16:creationId xmlns:a16="http://schemas.microsoft.com/office/drawing/2014/main" id="{EF74C5EE-E546-E185-43F0-410C334D89EC}"/>
                </a:ext>
              </a:extLst>
            </p:cNvPr>
            <p:cNvCxnSpPr>
              <a:stCxn id="19" idx="7"/>
              <a:endCxn id="20" idx="2"/>
            </p:cNvCxnSpPr>
            <p:nvPr/>
          </p:nvCxnSpPr>
          <p:spPr>
            <a:xfrm flipV="1">
              <a:off x="8943058" y="3123407"/>
              <a:ext cx="476649" cy="7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3D6C71D-9000-2490-BF81-ABD308ED6DE5}"/>
                </a:ext>
              </a:extLst>
            </p:cNvPr>
            <p:cNvCxnSpPr>
              <a:cxnSpLocks/>
              <a:stCxn id="19" idx="5"/>
              <a:endCxn id="21" idx="2"/>
            </p:cNvCxnSpPr>
            <p:nvPr/>
          </p:nvCxnSpPr>
          <p:spPr>
            <a:xfrm flipV="1">
              <a:off x="8943058" y="3727093"/>
              <a:ext cx="477111" cy="65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C4421D2A-F436-285E-314F-89E3896A2325}"/>
              </a:ext>
            </a:extLst>
          </p:cNvPr>
          <p:cNvSpPr txBox="1"/>
          <p:nvPr/>
        </p:nvSpPr>
        <p:spPr>
          <a:xfrm>
            <a:off x="2386953" y="2977650"/>
            <a:ext cx="1371600"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Abstraction</a:t>
            </a:r>
          </a:p>
        </p:txBody>
      </p:sp>
      <p:sp>
        <p:nvSpPr>
          <p:cNvPr id="6" name="TextBox 5">
            <a:extLst>
              <a:ext uri="{FF2B5EF4-FFF2-40B4-BE49-F238E27FC236}">
                <a16:creationId xmlns:a16="http://schemas.microsoft.com/office/drawing/2014/main" id="{3D52F15C-87F7-BA6A-68DC-33378C6686DE}"/>
              </a:ext>
            </a:extLst>
          </p:cNvPr>
          <p:cNvSpPr txBox="1"/>
          <p:nvPr/>
        </p:nvSpPr>
        <p:spPr>
          <a:xfrm>
            <a:off x="4582510" y="2205014"/>
            <a:ext cx="3453068" cy="830997"/>
          </a:xfrm>
          <a:prstGeom prst="rect">
            <a:avLst/>
          </a:prstGeom>
          <a:noFill/>
        </p:spPr>
        <p:txBody>
          <a:bodyPr wrap="square">
            <a:spAutoFit/>
          </a:bodyPr>
          <a:lstStyle/>
          <a:p>
            <a:pPr algn="ctr"/>
            <a:r>
              <a:rPr lang="en-GB" sz="1600" b="1" dirty="0">
                <a:solidFill>
                  <a:srgbClr val="212529"/>
                </a:solidFill>
                <a:latin typeface="Aptos" panose="020B0004020202020204" pitchFamily="34" charset="0"/>
              </a:rPr>
              <a:t>THE FUNCTION COULD BE DESCRIBED REGARDLESS OF THE IMPLEMENTATION</a:t>
            </a:r>
          </a:p>
        </p:txBody>
      </p:sp>
      <p:sp>
        <p:nvSpPr>
          <p:cNvPr id="9" name="TextBox 8">
            <a:extLst>
              <a:ext uri="{FF2B5EF4-FFF2-40B4-BE49-F238E27FC236}">
                <a16:creationId xmlns:a16="http://schemas.microsoft.com/office/drawing/2014/main" id="{A79EA6CF-9154-D5E9-0CA0-CFAE55C1481C}"/>
              </a:ext>
            </a:extLst>
          </p:cNvPr>
          <p:cNvSpPr txBox="1"/>
          <p:nvPr/>
        </p:nvSpPr>
        <p:spPr>
          <a:xfrm>
            <a:off x="1240338" y="3583034"/>
            <a:ext cx="3733800" cy="230832"/>
          </a:xfrm>
          <a:prstGeom prst="rect">
            <a:avLst/>
          </a:prstGeom>
          <a:noFill/>
        </p:spPr>
        <p:txBody>
          <a:bodyPr wrap="square">
            <a:spAutoFit/>
          </a:bodyPr>
          <a:lstStyle/>
          <a:p>
            <a:r>
              <a:rPr lang="en-GB" b="1" dirty="0">
                <a:solidFill>
                  <a:srgbClr val="212529"/>
                </a:solidFill>
                <a:latin typeface="Aptos" panose="020B0004020202020204" pitchFamily="34" charset="0"/>
              </a:rPr>
              <a:t>IF I NEED A FUNCTION TO </a:t>
            </a:r>
            <a:r>
              <a:rPr lang="en-GB" sz="900" b="1" dirty="0">
                <a:solidFill>
                  <a:srgbClr val="212529"/>
                </a:solidFill>
                <a:latin typeface="Aptos" panose="020B0004020202020204" pitchFamily="34" charset="0"/>
              </a:rPr>
              <a:t>TALK TO PEOPLE OVER LONG DISTANCES</a:t>
            </a:r>
            <a:endParaRPr lang="en-IT" dirty="0"/>
          </a:p>
        </p:txBody>
      </p:sp>
      <p:pic>
        <p:nvPicPr>
          <p:cNvPr id="4098" name="Picture 2">
            <a:extLst>
              <a:ext uri="{FF2B5EF4-FFF2-40B4-BE49-F238E27FC236}">
                <a16:creationId xmlns:a16="http://schemas.microsoft.com/office/drawing/2014/main" id="{074B6BF2-448A-EFDC-3767-3F6024FF7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 y="4004594"/>
            <a:ext cx="1474601" cy="11089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fined">
            <a:extLst>
              <a:ext uri="{FF2B5EF4-FFF2-40B4-BE49-F238E27FC236}">
                <a16:creationId xmlns:a16="http://schemas.microsoft.com/office/drawing/2014/main" id="{FDE566F4-7712-3AD2-16A6-AC4A34CC1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091" y="3844210"/>
            <a:ext cx="1123950" cy="127506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C62B42A-2FA9-F29E-0DF5-CD3618FCB242}"/>
              </a:ext>
            </a:extLst>
          </p:cNvPr>
          <p:cNvSpPr txBox="1"/>
          <p:nvPr/>
        </p:nvSpPr>
        <p:spPr>
          <a:xfrm>
            <a:off x="3636041" y="4608449"/>
            <a:ext cx="1123950" cy="541174"/>
          </a:xfrm>
          <a:prstGeom prst="rect">
            <a:avLst/>
          </a:prstGeom>
          <a:noFill/>
        </p:spPr>
        <p:txBody>
          <a:bodyPr wrap="square">
            <a:spAutoFit/>
          </a:bodyPr>
          <a:lstStyle/>
          <a:p>
            <a:pPr algn="l">
              <a:buNone/>
            </a:pPr>
            <a:r>
              <a:rPr lang="en-GB" sz="500" b="0" i="0" u="none" strike="noStrike" dirty="0">
                <a:solidFill>
                  <a:srgbClr val="BF3C2C"/>
                </a:solidFill>
                <a:effectLst/>
                <a:latin typeface="Arial" panose="020B0604020202020204" pitchFamily="34" charset="0"/>
                <a:hlinkClick r:id="rId4" tooltip="User:Gustavo Belemmi (page does not exist)"/>
              </a:rPr>
              <a:t>Gustavo Belemmi</a:t>
            </a:r>
            <a:r>
              <a:rPr lang="en-GB" sz="500" b="0" i="0" dirty="0">
                <a:solidFill>
                  <a:srgbClr val="54595D"/>
                </a:solidFill>
                <a:effectLst/>
                <a:latin typeface="Arial" panose="020B0604020202020204" pitchFamily="34" charset="0"/>
              </a:rPr>
              <a:t> - Own work</a:t>
            </a:r>
          </a:p>
          <a:p>
            <a:pPr algn="l" fontAlgn="t">
              <a:lnSpc>
                <a:spcPts val="1050"/>
              </a:lnSpc>
              <a:buFont typeface="Arial" panose="020B0604020202020204" pitchFamily="34" charset="0"/>
              <a:buChar char="•"/>
            </a:pPr>
            <a:r>
              <a:rPr lang="en-GB" sz="500" b="0" i="0" u="none" strike="noStrike" dirty="0">
                <a:solidFill>
                  <a:srgbClr val="3366CC"/>
                </a:solidFill>
                <a:effectLst/>
                <a:latin typeface="Arial" panose="020B0604020202020204" pitchFamily="34" charset="0"/>
                <a:hlinkClick r:id="rId5"/>
              </a:rPr>
              <a:t>CC BY-SA 4.0</a:t>
            </a:r>
            <a:endParaRPr lang="en-GB" sz="500" b="0" i="0" dirty="0">
              <a:solidFill>
                <a:srgbClr val="202122"/>
              </a:solidFill>
              <a:effectLst/>
              <a:latin typeface="Arial" panose="020B0604020202020204" pitchFamily="34" charset="0"/>
            </a:endParaRPr>
          </a:p>
          <a:p>
            <a:pPr algn="l" fontAlgn="t">
              <a:buFont typeface="Arial" panose="020B0604020202020204" pitchFamily="34" charset="0"/>
              <a:buChar char="•"/>
            </a:pPr>
            <a:r>
              <a:rPr lang="en-GB" sz="500" b="0" i="0" dirty="0" err="1">
                <a:solidFill>
                  <a:srgbClr val="202122"/>
                </a:solidFill>
                <a:effectLst/>
                <a:latin typeface="Arial" panose="020B0604020202020204" pitchFamily="34" charset="0"/>
              </a:rPr>
              <a:t>File:Antique</a:t>
            </a:r>
            <a:r>
              <a:rPr lang="en-GB" sz="500" b="0" i="0" dirty="0">
                <a:solidFill>
                  <a:srgbClr val="202122"/>
                </a:solidFill>
                <a:effectLst/>
                <a:latin typeface="Arial" panose="020B0604020202020204" pitchFamily="34" charset="0"/>
              </a:rPr>
              <a:t> toy walkie-</a:t>
            </a:r>
            <a:r>
              <a:rPr lang="en-GB" sz="500" b="0" i="0" dirty="0" err="1">
                <a:solidFill>
                  <a:srgbClr val="202122"/>
                </a:solidFill>
                <a:effectLst/>
                <a:latin typeface="Arial" panose="020B0604020202020204" pitchFamily="34" charset="0"/>
              </a:rPr>
              <a:t>talkie.jpg</a:t>
            </a:r>
            <a:endParaRPr lang="en-GB" sz="500" b="0" i="0" dirty="0">
              <a:solidFill>
                <a:srgbClr val="202122"/>
              </a:solidFill>
              <a:effectLst/>
              <a:latin typeface="Arial" panose="020B0604020202020204" pitchFamily="34" charset="0"/>
            </a:endParaRPr>
          </a:p>
          <a:p>
            <a:pPr algn="l" fontAlgn="t">
              <a:buFont typeface="Arial" panose="020B0604020202020204" pitchFamily="34" charset="0"/>
              <a:buChar char="•"/>
            </a:pPr>
            <a:r>
              <a:rPr lang="en-GB" sz="500" b="0" i="0" dirty="0">
                <a:solidFill>
                  <a:srgbClr val="202122"/>
                </a:solidFill>
                <a:effectLst/>
                <a:latin typeface="Arial" panose="020B0604020202020204" pitchFamily="34" charset="0"/>
              </a:rPr>
              <a:t>Created: 13 July 2021</a:t>
            </a:r>
          </a:p>
          <a:p>
            <a:pPr algn="l" fontAlgn="t">
              <a:buFont typeface="Arial" panose="020B0604020202020204" pitchFamily="34" charset="0"/>
              <a:buChar char="•"/>
            </a:pPr>
            <a:r>
              <a:rPr lang="en-GB" sz="500" b="0" i="0" dirty="0">
                <a:solidFill>
                  <a:srgbClr val="202122"/>
                </a:solidFill>
                <a:effectLst/>
                <a:latin typeface="Arial" panose="020B0604020202020204" pitchFamily="34" charset="0"/>
              </a:rPr>
              <a:t>Uploaded: 14 July 2021</a:t>
            </a:r>
          </a:p>
        </p:txBody>
      </p:sp>
      <p:sp>
        <p:nvSpPr>
          <p:cNvPr id="43" name="TextBox 42">
            <a:extLst>
              <a:ext uri="{FF2B5EF4-FFF2-40B4-BE49-F238E27FC236}">
                <a16:creationId xmlns:a16="http://schemas.microsoft.com/office/drawing/2014/main" id="{00D5D1C7-54F2-8A07-E3D1-73F2E9C065D9}"/>
              </a:ext>
            </a:extLst>
          </p:cNvPr>
          <p:cNvSpPr txBox="1"/>
          <p:nvPr/>
        </p:nvSpPr>
        <p:spPr>
          <a:xfrm>
            <a:off x="1294785" y="4633876"/>
            <a:ext cx="1066800" cy="479618"/>
          </a:xfrm>
          <a:prstGeom prst="rect">
            <a:avLst/>
          </a:prstGeom>
          <a:noFill/>
        </p:spPr>
        <p:txBody>
          <a:bodyPr wrap="square">
            <a:spAutoFit/>
          </a:bodyPr>
          <a:lstStyle/>
          <a:p>
            <a:pPr algn="l">
              <a:buNone/>
            </a:pPr>
            <a:r>
              <a:rPr lang="en-GB" sz="400" b="0" i="0" u="none" strike="noStrike" dirty="0">
                <a:solidFill>
                  <a:srgbClr val="3366CC"/>
                </a:solidFill>
                <a:effectLst/>
                <a:latin typeface="Arial" panose="020B0604020202020204" pitchFamily="34" charset="0"/>
                <a:hlinkClick r:id="rId6" tooltip="User:Uberprutser"/>
              </a:rPr>
              <a:t>Uberprutser</a:t>
            </a:r>
            <a:r>
              <a:rPr lang="en-GB" sz="400" b="0" i="0" dirty="0">
                <a:solidFill>
                  <a:srgbClr val="54595D"/>
                </a:solidFill>
                <a:effectLst/>
                <a:latin typeface="Arial" panose="020B0604020202020204" pitchFamily="34" charset="0"/>
              </a:rPr>
              <a:t> - Own work</a:t>
            </a:r>
          </a:p>
          <a:p>
            <a:pPr algn="l" fontAlgn="t">
              <a:lnSpc>
                <a:spcPts val="1050"/>
              </a:lnSpc>
              <a:buFont typeface="Arial" panose="020B0604020202020204" pitchFamily="34" charset="0"/>
              <a:buChar char="•"/>
            </a:pPr>
            <a:r>
              <a:rPr lang="en-GB" sz="400" b="0" i="0" u="none" strike="noStrike" dirty="0">
                <a:solidFill>
                  <a:srgbClr val="3366CC"/>
                </a:solidFill>
                <a:effectLst/>
                <a:latin typeface="Arial" panose="020B0604020202020204" pitchFamily="34" charset="0"/>
                <a:hlinkClick r:id="rId7"/>
              </a:rPr>
              <a:t>CC BY-SA 3.0</a:t>
            </a:r>
            <a:endParaRPr lang="en-GB" sz="400" b="0" i="0" dirty="0">
              <a:solidFill>
                <a:srgbClr val="202122"/>
              </a:solidFill>
              <a:effectLst/>
              <a:latin typeface="Arial" panose="020B0604020202020204" pitchFamily="34" charset="0"/>
            </a:endParaRPr>
          </a:p>
          <a:p>
            <a:pPr algn="l" fontAlgn="t">
              <a:buFont typeface="Arial" panose="020B0604020202020204" pitchFamily="34" charset="0"/>
              <a:buChar char="•"/>
            </a:pPr>
            <a:r>
              <a:rPr lang="en-GB" sz="400" b="0" i="0" dirty="0" err="1">
                <a:solidFill>
                  <a:srgbClr val="202122"/>
                </a:solidFill>
                <a:effectLst/>
                <a:latin typeface="Arial" panose="020B0604020202020204" pitchFamily="34" charset="0"/>
              </a:rPr>
              <a:t>File:FTTR</a:t>
            </a:r>
            <a:r>
              <a:rPr lang="en-GB" sz="400" b="0" i="0" dirty="0">
                <a:solidFill>
                  <a:srgbClr val="202122"/>
                </a:solidFill>
                <a:effectLst/>
                <a:latin typeface="Arial" panose="020B0604020202020204" pitchFamily="34" charset="0"/>
              </a:rPr>
              <a:t> RTT56B Telephone 2.jpg</a:t>
            </a:r>
          </a:p>
          <a:p>
            <a:pPr algn="l" fontAlgn="t">
              <a:buFont typeface="Arial" panose="020B0604020202020204" pitchFamily="34" charset="0"/>
              <a:buChar char="•"/>
            </a:pPr>
            <a:r>
              <a:rPr lang="en-GB" sz="400" b="0" i="0" dirty="0">
                <a:solidFill>
                  <a:srgbClr val="202122"/>
                </a:solidFill>
                <a:effectLst/>
                <a:latin typeface="Arial" panose="020B0604020202020204" pitchFamily="34" charset="0"/>
              </a:rPr>
              <a:t>Created: 16 December 2012</a:t>
            </a:r>
          </a:p>
          <a:p>
            <a:pPr algn="l" fontAlgn="t">
              <a:buFont typeface="Arial" panose="020B0604020202020204" pitchFamily="34" charset="0"/>
              <a:buChar char="•"/>
            </a:pPr>
            <a:r>
              <a:rPr lang="en-GB" sz="400" b="0" i="0" dirty="0">
                <a:solidFill>
                  <a:srgbClr val="202122"/>
                </a:solidFill>
                <a:effectLst/>
                <a:latin typeface="Arial" panose="020B0604020202020204" pitchFamily="34" charset="0"/>
              </a:rPr>
              <a:t>Uploaded: 17 December 2012</a:t>
            </a:r>
          </a:p>
        </p:txBody>
      </p:sp>
      <p:pic>
        <p:nvPicPr>
          <p:cNvPr id="4102" name="Picture 6" descr="undefined">
            <a:extLst>
              <a:ext uri="{FF2B5EF4-FFF2-40B4-BE49-F238E27FC236}">
                <a16:creationId xmlns:a16="http://schemas.microsoft.com/office/drawing/2014/main" id="{D5F91A84-E557-8B5C-6836-1DB2F5A4FF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5913" y="3942222"/>
            <a:ext cx="2097067" cy="11796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E620F46-C789-009C-FF56-88B47F992EEE}"/>
              </a:ext>
            </a:extLst>
          </p:cNvPr>
          <p:cNvSpPr txBox="1"/>
          <p:nvPr/>
        </p:nvSpPr>
        <p:spPr>
          <a:xfrm>
            <a:off x="6972915" y="4663882"/>
            <a:ext cx="1752600" cy="479618"/>
          </a:xfrm>
          <a:prstGeom prst="rect">
            <a:avLst/>
          </a:prstGeom>
          <a:noFill/>
        </p:spPr>
        <p:txBody>
          <a:bodyPr wrap="square">
            <a:spAutoFit/>
          </a:bodyPr>
          <a:lstStyle/>
          <a:p>
            <a:pPr algn="l">
              <a:buNone/>
            </a:pPr>
            <a:r>
              <a:rPr lang="en-GB" sz="400" b="0" i="0" dirty="0">
                <a:solidFill>
                  <a:srgbClr val="54595D"/>
                </a:solidFill>
                <a:effectLst/>
                <a:latin typeface="Arial" panose="020B0604020202020204" pitchFamily="34" charset="0"/>
              </a:rPr>
              <a:t>© Raimond </a:t>
            </a:r>
            <a:r>
              <a:rPr lang="en-GB" sz="400" b="0" i="0" dirty="0" err="1">
                <a:solidFill>
                  <a:srgbClr val="54595D"/>
                </a:solidFill>
                <a:effectLst/>
                <a:latin typeface="Arial" panose="020B0604020202020204" pitchFamily="34" charset="0"/>
              </a:rPr>
              <a:t>Spekking</a:t>
            </a:r>
            <a:r>
              <a:rPr lang="en-GB" sz="400" b="0" i="0" dirty="0">
                <a:solidFill>
                  <a:srgbClr val="54595D"/>
                </a:solidFill>
                <a:effectLst/>
                <a:latin typeface="Arial" panose="020B0604020202020204" pitchFamily="34" charset="0"/>
              </a:rPr>
              <a:t> / CC BY-SA 4.0 (via Wikimedia Commons)</a:t>
            </a:r>
          </a:p>
          <a:p>
            <a:pPr algn="l" fontAlgn="t">
              <a:lnSpc>
                <a:spcPts val="1050"/>
              </a:lnSpc>
              <a:buFont typeface="Arial" panose="020B0604020202020204" pitchFamily="34" charset="0"/>
              <a:buChar char="•"/>
            </a:pPr>
            <a:r>
              <a:rPr lang="en-GB" sz="400" b="0" i="0" u="none" strike="noStrike" dirty="0">
                <a:solidFill>
                  <a:srgbClr val="3366CC"/>
                </a:solidFill>
                <a:effectLst/>
                <a:latin typeface="Arial" panose="020B0604020202020204" pitchFamily="34" charset="0"/>
                <a:hlinkClick r:id="rId5"/>
              </a:rPr>
              <a:t>CC BY-SA 4.0</a:t>
            </a:r>
            <a:endParaRPr lang="en-GB" sz="400" b="0" i="0" dirty="0">
              <a:solidFill>
                <a:srgbClr val="202122"/>
              </a:solidFill>
              <a:effectLst/>
              <a:latin typeface="Arial" panose="020B0604020202020204" pitchFamily="34" charset="0"/>
            </a:endParaRPr>
          </a:p>
          <a:p>
            <a:pPr algn="l" fontAlgn="t">
              <a:buFont typeface="Arial" panose="020B0604020202020204" pitchFamily="34" charset="0"/>
              <a:buChar char="•"/>
            </a:pPr>
            <a:r>
              <a:rPr lang="en-GB" sz="400" b="0" i="0" dirty="0" err="1">
                <a:solidFill>
                  <a:srgbClr val="202122"/>
                </a:solidFill>
                <a:effectLst/>
                <a:latin typeface="Arial" panose="020B0604020202020204" pitchFamily="34" charset="0"/>
              </a:rPr>
              <a:t>File:Dell</a:t>
            </a:r>
            <a:r>
              <a:rPr lang="en-GB" sz="400" b="0" i="0" dirty="0">
                <a:solidFill>
                  <a:srgbClr val="202122"/>
                </a:solidFill>
                <a:effectLst/>
                <a:latin typeface="Arial" panose="020B0604020202020204" pitchFamily="34" charset="0"/>
              </a:rPr>
              <a:t> Streak-9014.jpg</a:t>
            </a:r>
          </a:p>
          <a:p>
            <a:pPr algn="l" fontAlgn="t">
              <a:buFont typeface="Arial" panose="020B0604020202020204" pitchFamily="34" charset="0"/>
              <a:buChar char="•"/>
            </a:pPr>
            <a:r>
              <a:rPr lang="en-GB" sz="400" b="0" i="0" dirty="0">
                <a:solidFill>
                  <a:srgbClr val="202122"/>
                </a:solidFill>
                <a:effectLst/>
                <a:latin typeface="Arial" panose="020B0604020202020204" pitchFamily="34" charset="0"/>
              </a:rPr>
              <a:t>Created: 22 June 2020</a:t>
            </a:r>
          </a:p>
          <a:p>
            <a:pPr algn="l" fontAlgn="t">
              <a:buFont typeface="Arial" panose="020B0604020202020204" pitchFamily="34" charset="0"/>
              <a:buChar char="•"/>
            </a:pPr>
            <a:r>
              <a:rPr lang="en-GB" sz="400" b="0" i="0" dirty="0">
                <a:solidFill>
                  <a:srgbClr val="202122"/>
                </a:solidFill>
                <a:effectLst/>
                <a:latin typeface="Arial" panose="020B0604020202020204" pitchFamily="34" charset="0"/>
              </a:rPr>
              <a:t>Uploaded: 28 June 2020</a:t>
            </a:r>
          </a:p>
        </p:txBody>
      </p:sp>
    </p:spTree>
    <p:extLst>
      <p:ext uri="{BB962C8B-B14F-4D97-AF65-F5344CB8AC3E}">
        <p14:creationId xmlns:p14="http://schemas.microsoft.com/office/powerpoint/2010/main" val="553498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7359D-9B03-8117-0615-F2F776750B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933A7ED-8861-344B-8A49-BCB19C730636}"/>
              </a:ext>
            </a:extLst>
          </p:cNvPr>
          <p:cNvSpPr txBox="1"/>
          <p:nvPr/>
        </p:nvSpPr>
        <p:spPr>
          <a:xfrm>
            <a:off x="381000" y="361950"/>
            <a:ext cx="4925836" cy="430887"/>
          </a:xfrm>
          <a:prstGeom prst="rect">
            <a:avLst/>
          </a:prstGeom>
          <a:noFill/>
        </p:spPr>
        <p:txBody>
          <a:bodyPr wrap="none" rtlCol="0">
            <a:spAutoFit/>
          </a:bodyPr>
          <a:lstStyle/>
          <a:p>
            <a:r>
              <a:rPr lang="en-IT" sz="2200" b="1" dirty="0"/>
              <a:t>OBJECT AND CLASSES BASIC PROPERTIES</a:t>
            </a:r>
            <a:endParaRPr lang="it-IT" sz="2200" b="1" dirty="0"/>
          </a:p>
        </p:txBody>
      </p:sp>
      <p:grpSp>
        <p:nvGrpSpPr>
          <p:cNvPr id="24" name="Group 23">
            <a:extLst>
              <a:ext uri="{FF2B5EF4-FFF2-40B4-BE49-F238E27FC236}">
                <a16:creationId xmlns:a16="http://schemas.microsoft.com/office/drawing/2014/main" id="{89D81CFD-C244-D129-2976-3A0637A99A02}"/>
              </a:ext>
            </a:extLst>
          </p:cNvPr>
          <p:cNvGrpSpPr/>
          <p:nvPr/>
        </p:nvGrpSpPr>
        <p:grpSpPr>
          <a:xfrm>
            <a:off x="4768513" y="2227579"/>
            <a:ext cx="1477067" cy="661609"/>
            <a:chOff x="7910662" y="4079639"/>
            <a:chExt cx="1957129" cy="876638"/>
          </a:xfrm>
        </p:grpSpPr>
        <p:sp>
          <p:nvSpPr>
            <p:cNvPr id="25" name="Oval 24">
              <a:extLst>
                <a:ext uri="{FF2B5EF4-FFF2-40B4-BE49-F238E27FC236}">
                  <a16:creationId xmlns:a16="http://schemas.microsoft.com/office/drawing/2014/main" id="{098B5297-E989-B96D-9707-5062D2D95346}"/>
                </a:ext>
              </a:extLst>
            </p:cNvPr>
            <p:cNvSpPr/>
            <p:nvPr/>
          </p:nvSpPr>
          <p:spPr>
            <a:xfrm>
              <a:off x="7910662" y="4079639"/>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6" name="Oval 25">
              <a:extLst>
                <a:ext uri="{FF2B5EF4-FFF2-40B4-BE49-F238E27FC236}">
                  <a16:creationId xmlns:a16="http://schemas.microsoft.com/office/drawing/2014/main" id="{25691566-6C98-DFD6-DC7F-892A0B027E5F}"/>
                </a:ext>
              </a:extLst>
            </p:cNvPr>
            <p:cNvSpPr/>
            <p:nvPr/>
          </p:nvSpPr>
          <p:spPr>
            <a:xfrm>
              <a:off x="7976848" y="4488067"/>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27" name="Oval 26">
              <a:extLst>
                <a:ext uri="{FF2B5EF4-FFF2-40B4-BE49-F238E27FC236}">
                  <a16:creationId xmlns:a16="http://schemas.microsoft.com/office/drawing/2014/main" id="{E903E4AE-39BD-BFFD-9C49-4F5443E930EC}"/>
                </a:ext>
              </a:extLst>
            </p:cNvPr>
            <p:cNvSpPr/>
            <p:nvPr/>
          </p:nvSpPr>
          <p:spPr>
            <a:xfrm>
              <a:off x="8309951" y="4615515"/>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28" name="Oval 27">
              <a:extLst>
                <a:ext uri="{FF2B5EF4-FFF2-40B4-BE49-F238E27FC236}">
                  <a16:creationId xmlns:a16="http://schemas.microsoft.com/office/drawing/2014/main" id="{0E51C56C-943A-96EA-1BDE-93F2CB9713DA}"/>
                </a:ext>
              </a:extLst>
            </p:cNvPr>
            <p:cNvSpPr/>
            <p:nvPr/>
          </p:nvSpPr>
          <p:spPr>
            <a:xfrm>
              <a:off x="9001724" y="4085227"/>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9" name="Oval 28">
              <a:extLst>
                <a:ext uri="{FF2B5EF4-FFF2-40B4-BE49-F238E27FC236}">
                  <a16:creationId xmlns:a16="http://schemas.microsoft.com/office/drawing/2014/main" id="{2D244DC4-ACB9-67CD-4A4F-2F6B5BC60A3B}"/>
                </a:ext>
              </a:extLst>
            </p:cNvPr>
            <p:cNvSpPr/>
            <p:nvPr/>
          </p:nvSpPr>
          <p:spPr>
            <a:xfrm>
              <a:off x="9067910" y="4493655"/>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0" name="Oval 29">
              <a:extLst>
                <a:ext uri="{FF2B5EF4-FFF2-40B4-BE49-F238E27FC236}">
                  <a16:creationId xmlns:a16="http://schemas.microsoft.com/office/drawing/2014/main" id="{F196A0D6-025B-1392-189D-32C62AAAB821}"/>
                </a:ext>
              </a:extLst>
            </p:cNvPr>
            <p:cNvSpPr/>
            <p:nvPr/>
          </p:nvSpPr>
          <p:spPr>
            <a:xfrm>
              <a:off x="9401013" y="4621103"/>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31" name="Oval 30">
              <a:extLst>
                <a:ext uri="{FF2B5EF4-FFF2-40B4-BE49-F238E27FC236}">
                  <a16:creationId xmlns:a16="http://schemas.microsoft.com/office/drawing/2014/main" id="{79885498-4127-0969-CAA1-1C0B25EFD681}"/>
                </a:ext>
              </a:extLst>
            </p:cNvPr>
            <p:cNvSpPr/>
            <p:nvPr/>
          </p:nvSpPr>
          <p:spPr>
            <a:xfrm>
              <a:off x="9481567" y="4283286"/>
              <a:ext cx="244711" cy="254896"/>
            </a:xfrm>
            <a:prstGeom prst="ellipse">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T"/>
            </a:p>
          </p:txBody>
        </p:sp>
        <p:cxnSp>
          <p:nvCxnSpPr>
            <p:cNvPr id="32" name="Straight Arrow Connector 31">
              <a:extLst>
                <a:ext uri="{FF2B5EF4-FFF2-40B4-BE49-F238E27FC236}">
                  <a16:creationId xmlns:a16="http://schemas.microsoft.com/office/drawing/2014/main" id="{1E5D6E1E-91E9-813F-FFD9-FDD14DD0CA0B}"/>
                </a:ext>
              </a:extLst>
            </p:cNvPr>
            <p:cNvCxnSpPr>
              <a:cxnSpLocks/>
              <a:stCxn id="25" idx="6"/>
              <a:endCxn id="28" idx="2"/>
            </p:cNvCxnSpPr>
            <p:nvPr/>
          </p:nvCxnSpPr>
          <p:spPr>
            <a:xfrm>
              <a:off x="8776729" y="4515164"/>
              <a:ext cx="224995" cy="5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6" name="TextBox 45">
            <a:extLst>
              <a:ext uri="{FF2B5EF4-FFF2-40B4-BE49-F238E27FC236}">
                <a16:creationId xmlns:a16="http://schemas.microsoft.com/office/drawing/2014/main" id="{2C881FA6-F5C6-7BFA-E354-8D73FFD974A6}"/>
              </a:ext>
            </a:extLst>
          </p:cNvPr>
          <p:cNvSpPr txBox="1"/>
          <p:nvPr/>
        </p:nvSpPr>
        <p:spPr>
          <a:xfrm>
            <a:off x="4910807" y="2983681"/>
            <a:ext cx="1303510"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Inheritance</a:t>
            </a:r>
            <a:endParaRPr lang="en-IT" sz="1600" dirty="0"/>
          </a:p>
        </p:txBody>
      </p:sp>
      <p:sp>
        <p:nvSpPr>
          <p:cNvPr id="6" name="TextBox 5">
            <a:extLst>
              <a:ext uri="{FF2B5EF4-FFF2-40B4-BE49-F238E27FC236}">
                <a16:creationId xmlns:a16="http://schemas.microsoft.com/office/drawing/2014/main" id="{6DF9E48F-F847-0139-066F-276EAF0EA3D3}"/>
              </a:ext>
            </a:extLst>
          </p:cNvPr>
          <p:cNvSpPr txBox="1"/>
          <p:nvPr/>
        </p:nvSpPr>
        <p:spPr>
          <a:xfrm>
            <a:off x="856482" y="2227579"/>
            <a:ext cx="3453068" cy="584775"/>
          </a:xfrm>
          <a:prstGeom prst="rect">
            <a:avLst/>
          </a:prstGeom>
          <a:noFill/>
        </p:spPr>
        <p:txBody>
          <a:bodyPr wrap="square">
            <a:spAutoFit/>
          </a:bodyPr>
          <a:lstStyle/>
          <a:p>
            <a:pPr algn="ctr"/>
            <a:r>
              <a:rPr lang="en-GB" sz="1600" b="1" dirty="0">
                <a:solidFill>
                  <a:srgbClr val="212529"/>
                </a:solidFill>
                <a:latin typeface="Aptos" panose="020B0004020202020204" pitchFamily="34" charset="0"/>
              </a:rPr>
              <a:t>I CAN </a:t>
            </a:r>
            <a:r>
              <a:rPr lang="en-GB" sz="1600" b="1" u="sng" dirty="0">
                <a:solidFill>
                  <a:srgbClr val="212529"/>
                </a:solidFill>
                <a:latin typeface="Aptos" panose="020B0004020202020204" pitchFamily="34" charset="0"/>
              </a:rPr>
              <a:t>EXTEND</a:t>
            </a:r>
            <a:r>
              <a:rPr lang="en-GB" sz="1600" b="1" dirty="0">
                <a:solidFill>
                  <a:srgbClr val="212529"/>
                </a:solidFill>
                <a:latin typeface="Aptos" panose="020B0004020202020204" pitchFamily="34" charset="0"/>
              </a:rPr>
              <a:t> THE FUNCTIONALITIES OF A CLASS</a:t>
            </a:r>
          </a:p>
        </p:txBody>
      </p:sp>
      <p:pic>
        <p:nvPicPr>
          <p:cNvPr id="8" name="Picture 2">
            <a:extLst>
              <a:ext uri="{FF2B5EF4-FFF2-40B4-BE49-F238E27FC236}">
                <a16:creationId xmlns:a16="http://schemas.microsoft.com/office/drawing/2014/main" id="{60AB424A-C94C-91EB-CBB4-09369DF2E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113" y="3484144"/>
            <a:ext cx="1474601" cy="1108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undefined">
            <a:extLst>
              <a:ext uri="{FF2B5EF4-FFF2-40B4-BE49-F238E27FC236}">
                <a16:creationId xmlns:a16="http://schemas.microsoft.com/office/drawing/2014/main" id="{114A16B0-90C2-199C-14B1-BA164B9F3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861" y="3413444"/>
            <a:ext cx="2097067" cy="11796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3947EB54-0127-5A01-13FF-416AB28ED448}"/>
              </a:ext>
            </a:extLst>
          </p:cNvPr>
          <p:cNvCxnSpPr>
            <a:cxnSpLocks/>
          </p:cNvCxnSpPr>
          <p:nvPr/>
        </p:nvCxnSpPr>
        <p:spPr>
          <a:xfrm>
            <a:off x="4121466" y="4130887"/>
            <a:ext cx="6404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93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836E-3FDB-B13C-BE78-9C893282BD6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4408C3-91C6-BFD0-183B-A4A7B53C1564}"/>
              </a:ext>
            </a:extLst>
          </p:cNvPr>
          <p:cNvSpPr txBox="1"/>
          <p:nvPr/>
        </p:nvSpPr>
        <p:spPr>
          <a:xfrm>
            <a:off x="381000" y="361950"/>
            <a:ext cx="4925836" cy="430887"/>
          </a:xfrm>
          <a:prstGeom prst="rect">
            <a:avLst/>
          </a:prstGeom>
          <a:noFill/>
        </p:spPr>
        <p:txBody>
          <a:bodyPr wrap="none" rtlCol="0">
            <a:spAutoFit/>
          </a:bodyPr>
          <a:lstStyle/>
          <a:p>
            <a:r>
              <a:rPr lang="en-IT" sz="2200" b="1" dirty="0"/>
              <a:t>OBJECT AND CLASSES BASIC PROPERTIES</a:t>
            </a:r>
            <a:endParaRPr lang="it-IT" sz="2200" b="1" dirty="0"/>
          </a:p>
        </p:txBody>
      </p:sp>
      <p:grpSp>
        <p:nvGrpSpPr>
          <p:cNvPr id="33" name="Group 32">
            <a:extLst>
              <a:ext uri="{FF2B5EF4-FFF2-40B4-BE49-F238E27FC236}">
                <a16:creationId xmlns:a16="http://schemas.microsoft.com/office/drawing/2014/main" id="{A08A8BBA-25FB-53EB-4A97-3ED780093F91}"/>
              </a:ext>
            </a:extLst>
          </p:cNvPr>
          <p:cNvGrpSpPr/>
          <p:nvPr/>
        </p:nvGrpSpPr>
        <p:grpSpPr>
          <a:xfrm>
            <a:off x="7056316" y="2216395"/>
            <a:ext cx="1461034" cy="654427"/>
            <a:chOff x="7910662" y="5119293"/>
            <a:chExt cx="1957129" cy="876638"/>
          </a:xfrm>
        </p:grpSpPr>
        <p:sp>
          <p:nvSpPr>
            <p:cNvPr id="34" name="Oval 33">
              <a:extLst>
                <a:ext uri="{FF2B5EF4-FFF2-40B4-BE49-F238E27FC236}">
                  <a16:creationId xmlns:a16="http://schemas.microsoft.com/office/drawing/2014/main" id="{0B8E7248-8B61-FC29-475C-3BADE544C47B}"/>
                </a:ext>
              </a:extLst>
            </p:cNvPr>
            <p:cNvSpPr/>
            <p:nvPr/>
          </p:nvSpPr>
          <p:spPr>
            <a:xfrm>
              <a:off x="7910662" y="5119293"/>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5" name="Oval 34">
              <a:extLst>
                <a:ext uri="{FF2B5EF4-FFF2-40B4-BE49-F238E27FC236}">
                  <a16:creationId xmlns:a16="http://schemas.microsoft.com/office/drawing/2014/main" id="{F4BA72C3-3277-1970-80E8-A0C7065B6616}"/>
                </a:ext>
              </a:extLst>
            </p:cNvPr>
            <p:cNvSpPr/>
            <p:nvPr/>
          </p:nvSpPr>
          <p:spPr>
            <a:xfrm>
              <a:off x="7976848" y="5527721"/>
              <a:ext cx="244711" cy="25489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6" name="Oval 35">
              <a:extLst>
                <a:ext uri="{FF2B5EF4-FFF2-40B4-BE49-F238E27FC236}">
                  <a16:creationId xmlns:a16="http://schemas.microsoft.com/office/drawing/2014/main" id="{BD4C699F-A100-A258-57BB-9D02B48C9B38}"/>
                </a:ext>
              </a:extLst>
            </p:cNvPr>
            <p:cNvSpPr/>
            <p:nvPr/>
          </p:nvSpPr>
          <p:spPr>
            <a:xfrm>
              <a:off x="8309951" y="5655169"/>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sp>
          <p:nvSpPr>
            <p:cNvPr id="37" name="Oval 36">
              <a:extLst>
                <a:ext uri="{FF2B5EF4-FFF2-40B4-BE49-F238E27FC236}">
                  <a16:creationId xmlns:a16="http://schemas.microsoft.com/office/drawing/2014/main" id="{D49AE9A5-F8C5-6BB8-18EF-E59A5618ACFA}"/>
                </a:ext>
              </a:extLst>
            </p:cNvPr>
            <p:cNvSpPr/>
            <p:nvPr/>
          </p:nvSpPr>
          <p:spPr>
            <a:xfrm>
              <a:off x="9001724" y="5124881"/>
              <a:ext cx="866067" cy="8710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8" name="Oval 37">
              <a:extLst>
                <a:ext uri="{FF2B5EF4-FFF2-40B4-BE49-F238E27FC236}">
                  <a16:creationId xmlns:a16="http://schemas.microsoft.com/office/drawing/2014/main" id="{818105B8-9A5D-FCDC-0147-3F596987D46C}"/>
                </a:ext>
              </a:extLst>
            </p:cNvPr>
            <p:cNvSpPr/>
            <p:nvPr/>
          </p:nvSpPr>
          <p:spPr>
            <a:xfrm>
              <a:off x="9067910" y="5533309"/>
              <a:ext cx="244711" cy="254896"/>
            </a:xfrm>
            <a:prstGeom prst="ellipse">
              <a:avLst/>
            </a:prstGeom>
            <a:solidFill>
              <a:schemeClr val="accent2"/>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39" name="Oval 38">
              <a:extLst>
                <a:ext uri="{FF2B5EF4-FFF2-40B4-BE49-F238E27FC236}">
                  <a16:creationId xmlns:a16="http://schemas.microsoft.com/office/drawing/2014/main" id="{83F51DE2-EF3E-FC27-4911-98056623AF03}"/>
                </a:ext>
              </a:extLst>
            </p:cNvPr>
            <p:cNvSpPr/>
            <p:nvPr/>
          </p:nvSpPr>
          <p:spPr>
            <a:xfrm>
              <a:off x="9401013" y="5660757"/>
              <a:ext cx="244711" cy="25489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T"/>
            </a:p>
          </p:txBody>
        </p:sp>
      </p:grpSp>
      <p:sp>
        <p:nvSpPr>
          <p:cNvPr id="40" name="TextBox 39">
            <a:extLst>
              <a:ext uri="{FF2B5EF4-FFF2-40B4-BE49-F238E27FC236}">
                <a16:creationId xmlns:a16="http://schemas.microsoft.com/office/drawing/2014/main" id="{8FA2BD96-E013-7E05-C568-29832EA6C830}"/>
              </a:ext>
            </a:extLst>
          </p:cNvPr>
          <p:cNvSpPr txBox="1"/>
          <p:nvPr/>
        </p:nvSpPr>
        <p:spPr>
          <a:xfrm>
            <a:off x="6870302" y="2977650"/>
            <a:ext cx="1647048" cy="338554"/>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Polymorphism</a:t>
            </a:r>
          </a:p>
        </p:txBody>
      </p:sp>
      <p:sp>
        <p:nvSpPr>
          <p:cNvPr id="6" name="TextBox 5">
            <a:extLst>
              <a:ext uri="{FF2B5EF4-FFF2-40B4-BE49-F238E27FC236}">
                <a16:creationId xmlns:a16="http://schemas.microsoft.com/office/drawing/2014/main" id="{DC6E6634-8F17-FB0B-ECFD-34833571359E}"/>
              </a:ext>
            </a:extLst>
          </p:cNvPr>
          <p:cNvSpPr txBox="1"/>
          <p:nvPr/>
        </p:nvSpPr>
        <p:spPr>
          <a:xfrm>
            <a:off x="1908997" y="2324048"/>
            <a:ext cx="3530905" cy="584775"/>
          </a:xfrm>
          <a:prstGeom prst="rect">
            <a:avLst/>
          </a:prstGeom>
          <a:noFill/>
        </p:spPr>
        <p:txBody>
          <a:bodyPr wrap="square">
            <a:spAutoFit/>
          </a:bodyPr>
          <a:lstStyle/>
          <a:p>
            <a:pPr algn="ctr"/>
            <a:r>
              <a:rPr lang="en-GB" sz="1600" b="1" i="0" dirty="0">
                <a:solidFill>
                  <a:srgbClr val="212529"/>
                </a:solidFill>
                <a:effectLst/>
                <a:latin typeface="Aptos" panose="020B0004020202020204" pitchFamily="34" charset="0"/>
              </a:rPr>
              <a:t>I CAN </a:t>
            </a:r>
            <a:r>
              <a:rPr lang="en-GB" sz="1600" b="1" i="0" u="sng" dirty="0">
                <a:solidFill>
                  <a:srgbClr val="212529"/>
                </a:solidFill>
                <a:effectLst/>
                <a:latin typeface="Aptos" panose="020B0004020202020204" pitchFamily="34" charset="0"/>
              </a:rPr>
              <a:t>OVERRIDE</a:t>
            </a:r>
            <a:r>
              <a:rPr lang="en-GB" sz="1600" b="1" i="0" dirty="0">
                <a:solidFill>
                  <a:srgbClr val="212529"/>
                </a:solidFill>
                <a:effectLst/>
                <a:latin typeface="Aptos" panose="020B0004020202020204" pitchFamily="34" charset="0"/>
              </a:rPr>
              <a:t> THE FUNCTIONALITIES OF A CLASS</a:t>
            </a:r>
          </a:p>
        </p:txBody>
      </p:sp>
      <p:pic>
        <p:nvPicPr>
          <p:cNvPr id="12" name="Picture 4" descr="undefined">
            <a:extLst>
              <a:ext uri="{FF2B5EF4-FFF2-40B4-BE49-F238E27FC236}">
                <a16:creationId xmlns:a16="http://schemas.microsoft.com/office/drawing/2014/main" id="{D409B659-BEDA-BB67-B79D-EFCB7EACB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457" y="3488745"/>
            <a:ext cx="1123950" cy="127506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F30EAAAB-1AE4-2E6D-8BB6-36F3CC165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672650"/>
            <a:ext cx="1474601" cy="110890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a:extLst>
              <a:ext uri="{FF2B5EF4-FFF2-40B4-BE49-F238E27FC236}">
                <a16:creationId xmlns:a16="http://schemas.microsoft.com/office/drawing/2014/main" id="{7B5C6909-3599-3894-1205-2A5ACDB4A8AA}"/>
              </a:ext>
            </a:extLst>
          </p:cNvPr>
          <p:cNvCxnSpPr>
            <a:cxnSpLocks/>
          </p:cNvCxnSpPr>
          <p:nvPr/>
        </p:nvCxnSpPr>
        <p:spPr>
          <a:xfrm>
            <a:off x="3601996" y="4180687"/>
            <a:ext cx="6404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9518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9D927-36BA-0B6F-4247-C3455A46B4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805DF1-FF47-6BF5-1223-BF51DFC59B9C}"/>
              </a:ext>
            </a:extLst>
          </p:cNvPr>
          <p:cNvSpPr txBox="1"/>
          <p:nvPr/>
        </p:nvSpPr>
        <p:spPr>
          <a:xfrm>
            <a:off x="381000" y="361950"/>
            <a:ext cx="6797245" cy="430887"/>
          </a:xfrm>
          <a:prstGeom prst="rect">
            <a:avLst/>
          </a:prstGeom>
          <a:noFill/>
        </p:spPr>
        <p:txBody>
          <a:bodyPr wrap="none" rtlCol="0">
            <a:spAutoFit/>
          </a:bodyPr>
          <a:lstStyle/>
          <a:p>
            <a:r>
              <a:rPr lang="en-IT" sz="2200" b="1" dirty="0"/>
              <a:t>WORKING TOGETHER – DEFINE CLASSES WITHOUT CODE</a:t>
            </a:r>
            <a:endParaRPr lang="it-IT" sz="2200" b="1" dirty="0"/>
          </a:p>
        </p:txBody>
      </p:sp>
      <p:sp>
        <p:nvSpPr>
          <p:cNvPr id="2" name="Oval 1">
            <a:extLst>
              <a:ext uri="{FF2B5EF4-FFF2-40B4-BE49-F238E27FC236}">
                <a16:creationId xmlns:a16="http://schemas.microsoft.com/office/drawing/2014/main" id="{6F07AEAD-06DE-DF46-2845-5F63F0F87611}"/>
              </a:ext>
            </a:extLst>
          </p:cNvPr>
          <p:cNvSpPr/>
          <p:nvPr/>
        </p:nvSpPr>
        <p:spPr>
          <a:xfrm>
            <a:off x="948321" y="1047750"/>
            <a:ext cx="838200" cy="8430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1200" dirty="0"/>
              <a:t>CLASS</a:t>
            </a:r>
          </a:p>
        </p:txBody>
      </p:sp>
      <p:sp>
        <p:nvSpPr>
          <p:cNvPr id="5" name="Oval 4">
            <a:extLst>
              <a:ext uri="{FF2B5EF4-FFF2-40B4-BE49-F238E27FC236}">
                <a16:creationId xmlns:a16="http://schemas.microsoft.com/office/drawing/2014/main" id="{487DEA32-BF37-42B4-1AB8-7277F475063E}"/>
              </a:ext>
            </a:extLst>
          </p:cNvPr>
          <p:cNvSpPr/>
          <p:nvPr/>
        </p:nvSpPr>
        <p:spPr>
          <a:xfrm>
            <a:off x="1639645" y="1239285"/>
            <a:ext cx="182681" cy="190285"/>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7" name="Oval 6">
            <a:extLst>
              <a:ext uri="{FF2B5EF4-FFF2-40B4-BE49-F238E27FC236}">
                <a16:creationId xmlns:a16="http://schemas.microsoft.com/office/drawing/2014/main" id="{FC06F09B-F76D-6909-3F69-777C1D6929CB}"/>
              </a:ext>
            </a:extLst>
          </p:cNvPr>
          <p:cNvSpPr/>
          <p:nvPr/>
        </p:nvSpPr>
        <p:spPr>
          <a:xfrm>
            <a:off x="1639645" y="1582400"/>
            <a:ext cx="182681" cy="190285"/>
          </a:xfrm>
          <a:prstGeom prst="ellipse">
            <a:avLst/>
          </a:prstGeom>
          <a:solidFill>
            <a:schemeClr val="accent2"/>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T" dirty="0"/>
          </a:p>
        </p:txBody>
      </p:sp>
      <p:sp>
        <p:nvSpPr>
          <p:cNvPr id="9" name="TextBox 8">
            <a:extLst>
              <a:ext uri="{FF2B5EF4-FFF2-40B4-BE49-F238E27FC236}">
                <a16:creationId xmlns:a16="http://schemas.microsoft.com/office/drawing/2014/main" id="{34B6401F-8AF8-BB66-E7FE-92C945980E21}"/>
              </a:ext>
            </a:extLst>
          </p:cNvPr>
          <p:cNvSpPr txBox="1"/>
          <p:nvPr/>
        </p:nvSpPr>
        <p:spPr>
          <a:xfrm>
            <a:off x="1908625" y="1539042"/>
            <a:ext cx="1559820" cy="276999"/>
          </a:xfrm>
          <a:prstGeom prst="rect">
            <a:avLst/>
          </a:prstGeom>
          <a:noFill/>
        </p:spPr>
        <p:txBody>
          <a:bodyPr wrap="square">
            <a:spAutoFit/>
          </a:bodyPr>
          <a:lstStyle/>
          <a:p>
            <a:r>
              <a:rPr lang="en-IT" sz="1200" b="1" dirty="0"/>
              <a:t>METHOD SIGNATURE</a:t>
            </a:r>
          </a:p>
        </p:txBody>
      </p:sp>
      <p:sp>
        <p:nvSpPr>
          <p:cNvPr id="10" name="TextBox 9">
            <a:extLst>
              <a:ext uri="{FF2B5EF4-FFF2-40B4-BE49-F238E27FC236}">
                <a16:creationId xmlns:a16="http://schemas.microsoft.com/office/drawing/2014/main" id="{7759B0DD-14B2-E971-B6ED-4F8574860188}"/>
              </a:ext>
            </a:extLst>
          </p:cNvPr>
          <p:cNvSpPr txBox="1"/>
          <p:nvPr/>
        </p:nvSpPr>
        <p:spPr>
          <a:xfrm>
            <a:off x="1908625" y="1192263"/>
            <a:ext cx="1732418" cy="276999"/>
          </a:xfrm>
          <a:prstGeom prst="rect">
            <a:avLst/>
          </a:prstGeom>
          <a:noFill/>
        </p:spPr>
        <p:txBody>
          <a:bodyPr wrap="square">
            <a:spAutoFit/>
          </a:bodyPr>
          <a:lstStyle/>
          <a:p>
            <a:r>
              <a:rPr lang="en-IT" sz="1200" b="1" dirty="0"/>
              <a:t>METHOD SIGNATURE</a:t>
            </a:r>
          </a:p>
        </p:txBody>
      </p:sp>
      <p:sp>
        <p:nvSpPr>
          <p:cNvPr id="13" name="Oval 12">
            <a:extLst>
              <a:ext uri="{FF2B5EF4-FFF2-40B4-BE49-F238E27FC236}">
                <a16:creationId xmlns:a16="http://schemas.microsoft.com/office/drawing/2014/main" id="{2F9E55DB-3A89-6CD6-6C5E-E49E85CD8829}"/>
              </a:ext>
            </a:extLst>
          </p:cNvPr>
          <p:cNvSpPr/>
          <p:nvPr/>
        </p:nvSpPr>
        <p:spPr>
          <a:xfrm>
            <a:off x="4362663" y="1047750"/>
            <a:ext cx="838200" cy="8430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T" sz="1200" dirty="0"/>
              <a:t>CLASS</a:t>
            </a:r>
          </a:p>
        </p:txBody>
      </p:sp>
      <p:cxnSp>
        <p:nvCxnSpPr>
          <p:cNvPr id="21" name="Straight Arrow Connector 20">
            <a:extLst>
              <a:ext uri="{FF2B5EF4-FFF2-40B4-BE49-F238E27FC236}">
                <a16:creationId xmlns:a16="http://schemas.microsoft.com/office/drawing/2014/main" id="{F86D7B43-F380-4673-C1EF-7F20831DB158}"/>
              </a:ext>
            </a:extLst>
          </p:cNvPr>
          <p:cNvCxnSpPr>
            <a:cxnSpLocks/>
            <a:stCxn id="13" idx="1"/>
            <a:endCxn id="10" idx="3"/>
          </p:cNvCxnSpPr>
          <p:nvPr/>
        </p:nvCxnSpPr>
        <p:spPr>
          <a:xfrm flipH="1">
            <a:off x="3641043" y="1171208"/>
            <a:ext cx="844372" cy="159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B6D33-1C3E-E5CD-6783-26BC018575DE}"/>
              </a:ext>
            </a:extLst>
          </p:cNvPr>
          <p:cNvCxnSpPr>
            <a:cxnSpLocks/>
            <a:stCxn id="13" idx="3"/>
          </p:cNvCxnSpPr>
          <p:nvPr/>
        </p:nvCxnSpPr>
        <p:spPr>
          <a:xfrm flipH="1" flipV="1">
            <a:off x="3643638" y="1662177"/>
            <a:ext cx="841777" cy="105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84FEE87-78DC-9BD8-EEAE-E61D6C6ABAE2}"/>
              </a:ext>
            </a:extLst>
          </p:cNvPr>
          <p:cNvSpPr/>
          <p:nvPr/>
        </p:nvSpPr>
        <p:spPr>
          <a:xfrm>
            <a:off x="5109522" y="1237543"/>
            <a:ext cx="182681" cy="19028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T" dirty="0"/>
          </a:p>
        </p:txBody>
      </p:sp>
      <p:sp>
        <p:nvSpPr>
          <p:cNvPr id="26" name="Oval 25">
            <a:extLst>
              <a:ext uri="{FF2B5EF4-FFF2-40B4-BE49-F238E27FC236}">
                <a16:creationId xmlns:a16="http://schemas.microsoft.com/office/drawing/2014/main" id="{6D35CDAF-FFA2-1145-C1D8-25E7641D8CB0}"/>
              </a:ext>
            </a:extLst>
          </p:cNvPr>
          <p:cNvSpPr/>
          <p:nvPr/>
        </p:nvSpPr>
        <p:spPr>
          <a:xfrm>
            <a:off x="5109522" y="1580658"/>
            <a:ext cx="182681" cy="19028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T" dirty="0"/>
          </a:p>
        </p:txBody>
      </p:sp>
      <p:sp>
        <p:nvSpPr>
          <p:cNvPr id="27" name="TextBox 26">
            <a:extLst>
              <a:ext uri="{FF2B5EF4-FFF2-40B4-BE49-F238E27FC236}">
                <a16:creationId xmlns:a16="http://schemas.microsoft.com/office/drawing/2014/main" id="{BA8F53D5-53BD-1963-6CA2-4AE62EEB3AAC}"/>
              </a:ext>
            </a:extLst>
          </p:cNvPr>
          <p:cNvSpPr txBox="1"/>
          <p:nvPr/>
        </p:nvSpPr>
        <p:spPr>
          <a:xfrm>
            <a:off x="948321" y="2597021"/>
            <a:ext cx="7430466" cy="1077218"/>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METHOD SIGNATURE:</a:t>
            </a:r>
          </a:p>
          <a:p>
            <a:r>
              <a:rPr lang="en-IT" sz="1600" b="1" dirty="0">
                <a:latin typeface="Courier New" panose="02070309020205020404" pitchFamily="49" charset="0"/>
                <a:cs typeface="Courier New" panose="02070309020205020404" pitchFamily="49" charset="0"/>
              </a:rPr>
              <a:t>	def NAME(param1: type, param2: type, …)-&gt; return type</a:t>
            </a:r>
          </a:p>
          <a:p>
            <a:r>
              <a:rPr lang="en-IT" sz="1600" b="1" i="1" dirty="0">
                <a:latin typeface="Courier New" panose="02070309020205020404" pitchFamily="49" charset="0"/>
                <a:cs typeface="Courier New" panose="02070309020205020404" pitchFamily="49" charset="0"/>
              </a:rPr>
              <a:t>Brief description:</a:t>
            </a:r>
          </a:p>
          <a:p>
            <a:r>
              <a:rPr lang="en-IT" sz="1600" b="1" dirty="0">
                <a:latin typeface="Courier New" panose="02070309020205020404" pitchFamily="49" charset="0"/>
                <a:cs typeface="Courier New" panose="02070309020205020404" pitchFamily="49" charset="0"/>
              </a:rPr>
              <a:t>	What this function does.</a:t>
            </a:r>
          </a:p>
        </p:txBody>
      </p:sp>
    </p:spTree>
    <p:extLst>
      <p:ext uri="{BB962C8B-B14F-4D97-AF65-F5344CB8AC3E}">
        <p14:creationId xmlns:p14="http://schemas.microsoft.com/office/powerpoint/2010/main" val="2714850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AB70D-6B84-AC88-C696-4865C2F198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2ED084-1124-983F-7D47-07EA0B5E56BD}"/>
              </a:ext>
            </a:extLst>
          </p:cNvPr>
          <p:cNvSpPr txBox="1"/>
          <p:nvPr/>
        </p:nvSpPr>
        <p:spPr>
          <a:xfrm>
            <a:off x="381000" y="361950"/>
            <a:ext cx="5862246" cy="430887"/>
          </a:xfrm>
          <a:prstGeom prst="rect">
            <a:avLst/>
          </a:prstGeom>
          <a:noFill/>
        </p:spPr>
        <p:txBody>
          <a:bodyPr wrap="none" rtlCol="0">
            <a:spAutoFit/>
          </a:bodyPr>
          <a:lstStyle/>
          <a:p>
            <a:r>
              <a:rPr lang="en-IT" sz="2200" b="1" dirty="0"/>
              <a:t>WORKING TOGETHER – GIT PULLING REQUESTS</a:t>
            </a:r>
            <a:endParaRPr lang="it-IT" sz="2200" b="1" dirty="0"/>
          </a:p>
        </p:txBody>
      </p:sp>
      <p:pic>
        <p:nvPicPr>
          <p:cNvPr id="6" name="Picture 5">
            <a:extLst>
              <a:ext uri="{FF2B5EF4-FFF2-40B4-BE49-F238E27FC236}">
                <a16:creationId xmlns:a16="http://schemas.microsoft.com/office/drawing/2014/main" id="{C1FB2A20-EA09-4D9E-3D26-1CDE0304F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208084"/>
            <a:ext cx="7360104" cy="685800"/>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CBE7D93E-C26D-334A-32B7-E161BD20F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38205"/>
            <a:ext cx="4089400" cy="2717800"/>
          </a:xfrm>
          <a:prstGeom prst="rect">
            <a:avLst/>
          </a:prstGeom>
        </p:spPr>
      </p:pic>
      <p:sp>
        <p:nvSpPr>
          <p:cNvPr id="16" name="TextBox 15">
            <a:extLst>
              <a:ext uri="{FF2B5EF4-FFF2-40B4-BE49-F238E27FC236}">
                <a16:creationId xmlns:a16="http://schemas.microsoft.com/office/drawing/2014/main" id="{D333F4BB-6583-B870-EE76-4A7557BFCA9B}"/>
              </a:ext>
            </a:extLst>
          </p:cNvPr>
          <p:cNvSpPr txBox="1"/>
          <p:nvPr/>
        </p:nvSpPr>
        <p:spPr>
          <a:xfrm>
            <a:off x="990600" y="853430"/>
            <a:ext cx="6477000" cy="584775"/>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1. CREATE A NEW BRANCH FROM THE MAIN</a:t>
            </a:r>
          </a:p>
          <a:p>
            <a:r>
              <a:rPr lang="en-IT" sz="1600" b="1" i="1" dirty="0">
                <a:latin typeface="Courier New" panose="02070309020205020404" pitchFamily="49" charset="0"/>
                <a:cs typeface="Courier New" panose="02070309020205020404" pitchFamily="49" charset="0"/>
              </a:rPr>
              <a:t>CALL IT LIKE new_feature/category</a:t>
            </a:r>
          </a:p>
        </p:txBody>
      </p:sp>
      <p:pic>
        <p:nvPicPr>
          <p:cNvPr id="17" name="Picture 16" descr="A screenshot of a computer&#10;&#10;AI-generated content may be incorrect.">
            <a:extLst>
              <a:ext uri="{FF2B5EF4-FFF2-40B4-BE49-F238E27FC236}">
                <a16:creationId xmlns:a16="http://schemas.microsoft.com/office/drawing/2014/main" id="{B3AFDD0F-530E-2553-5066-A86DE1524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38205"/>
            <a:ext cx="3835400" cy="2247900"/>
          </a:xfrm>
          <a:prstGeom prst="rect">
            <a:avLst/>
          </a:prstGeom>
        </p:spPr>
      </p:pic>
    </p:spTree>
    <p:extLst>
      <p:ext uri="{BB962C8B-B14F-4D97-AF65-F5344CB8AC3E}">
        <p14:creationId xmlns:p14="http://schemas.microsoft.com/office/powerpoint/2010/main" val="11492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EFF11-F7F4-59C6-571A-88D6E61C73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253936-B98F-2948-3E3C-523CC4D16BF0}"/>
              </a:ext>
            </a:extLst>
          </p:cNvPr>
          <p:cNvSpPr txBox="1"/>
          <p:nvPr/>
        </p:nvSpPr>
        <p:spPr>
          <a:xfrm>
            <a:off x="381000" y="361950"/>
            <a:ext cx="5711564" cy="430887"/>
          </a:xfrm>
          <a:prstGeom prst="rect">
            <a:avLst/>
          </a:prstGeom>
          <a:noFill/>
        </p:spPr>
        <p:txBody>
          <a:bodyPr wrap="none" rtlCol="0">
            <a:spAutoFit/>
          </a:bodyPr>
          <a:lstStyle/>
          <a:p>
            <a:r>
              <a:rPr lang="en-IT" sz="2200" b="1" dirty="0"/>
              <a:t>WORKING TOGETHER – GIT PULLING REQUESTS</a:t>
            </a:r>
            <a:endParaRPr lang="it-IT" sz="2200" b="1" dirty="0"/>
          </a:p>
        </p:txBody>
      </p:sp>
      <p:sp>
        <p:nvSpPr>
          <p:cNvPr id="16" name="TextBox 15">
            <a:extLst>
              <a:ext uri="{FF2B5EF4-FFF2-40B4-BE49-F238E27FC236}">
                <a16:creationId xmlns:a16="http://schemas.microsoft.com/office/drawing/2014/main" id="{C36C6055-8CCB-DCAC-CA64-75ADF15E18E4}"/>
              </a:ext>
            </a:extLst>
          </p:cNvPr>
          <p:cNvSpPr txBox="1"/>
          <p:nvPr/>
        </p:nvSpPr>
        <p:spPr>
          <a:xfrm>
            <a:off x="4114800" y="805001"/>
            <a:ext cx="4343400" cy="1077218"/>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2. CHECKOUT IN THAT BRANCH, create/edit</a:t>
            </a:r>
          </a:p>
          <a:p>
            <a:r>
              <a:rPr lang="en-IT" sz="1600" b="1" i="1" dirty="0">
                <a:latin typeface="Courier New" panose="02070309020205020404" pitchFamily="49" charset="0"/>
                <a:cs typeface="Courier New" panose="02070309020205020404" pitchFamily="49" charset="0"/>
              </a:rPr>
              <a:t>and TEST the new branch and then COMMIT and PUSH!</a:t>
            </a:r>
          </a:p>
        </p:txBody>
      </p:sp>
      <p:pic>
        <p:nvPicPr>
          <p:cNvPr id="4" name="Picture 3" descr="A screenshot of a computer&#10;&#10;AI-generated content may be incorrect.">
            <a:extLst>
              <a:ext uri="{FF2B5EF4-FFF2-40B4-BE49-F238E27FC236}">
                <a16:creationId xmlns:a16="http://schemas.microsoft.com/office/drawing/2014/main" id="{7391A78D-A603-AE69-1CB5-18744666A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10" y="805001"/>
            <a:ext cx="3721100" cy="20828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4A8869F7-C0CA-D1F1-5466-880302FFF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831" y="1882219"/>
            <a:ext cx="3810000" cy="2882900"/>
          </a:xfrm>
          <a:prstGeom prst="rect">
            <a:avLst/>
          </a:prstGeom>
        </p:spPr>
      </p:pic>
    </p:spTree>
    <p:extLst>
      <p:ext uri="{BB962C8B-B14F-4D97-AF65-F5344CB8AC3E}">
        <p14:creationId xmlns:p14="http://schemas.microsoft.com/office/powerpoint/2010/main" val="1828704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6ED1F-F25B-E1B4-CC58-04AD3D8B66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7C35C8-DC06-82A4-2B49-96EAF9D7367A}"/>
              </a:ext>
            </a:extLst>
          </p:cNvPr>
          <p:cNvSpPr txBox="1"/>
          <p:nvPr/>
        </p:nvSpPr>
        <p:spPr>
          <a:xfrm>
            <a:off x="381000" y="361950"/>
            <a:ext cx="5711564" cy="430887"/>
          </a:xfrm>
          <a:prstGeom prst="rect">
            <a:avLst/>
          </a:prstGeom>
          <a:noFill/>
        </p:spPr>
        <p:txBody>
          <a:bodyPr wrap="none" rtlCol="0">
            <a:spAutoFit/>
          </a:bodyPr>
          <a:lstStyle/>
          <a:p>
            <a:r>
              <a:rPr lang="en-IT" sz="2200" b="1" dirty="0"/>
              <a:t>WORKING TOGETHER – GIT PULLING REQUESTS</a:t>
            </a:r>
            <a:endParaRPr lang="it-IT" sz="2200" b="1" dirty="0"/>
          </a:p>
        </p:txBody>
      </p:sp>
      <p:sp>
        <p:nvSpPr>
          <p:cNvPr id="16" name="TextBox 15">
            <a:extLst>
              <a:ext uri="{FF2B5EF4-FFF2-40B4-BE49-F238E27FC236}">
                <a16:creationId xmlns:a16="http://schemas.microsoft.com/office/drawing/2014/main" id="{30E08D62-AA1D-FEDB-DDF0-AE07FA14B272}"/>
              </a:ext>
            </a:extLst>
          </p:cNvPr>
          <p:cNvSpPr txBox="1"/>
          <p:nvPr/>
        </p:nvSpPr>
        <p:spPr>
          <a:xfrm>
            <a:off x="342900" y="970806"/>
            <a:ext cx="7543800" cy="584775"/>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2. In github you get a notification of the branch, you can do “Compare and send a Pull request”</a:t>
            </a:r>
          </a:p>
        </p:txBody>
      </p:sp>
      <p:pic>
        <p:nvPicPr>
          <p:cNvPr id="5" name="Picture 4" descr="A screenshot of a computer&#10;&#10;AI-generated content may be incorrect.">
            <a:extLst>
              <a:ext uri="{FF2B5EF4-FFF2-40B4-BE49-F238E27FC236}">
                <a16:creationId xmlns:a16="http://schemas.microsoft.com/office/drawing/2014/main" id="{2E2D7A30-B9DB-5D2C-1F85-705621D26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33550"/>
            <a:ext cx="7772400" cy="3338276"/>
          </a:xfrm>
          <a:prstGeom prst="rect">
            <a:avLst/>
          </a:prstGeom>
        </p:spPr>
      </p:pic>
    </p:spTree>
    <p:extLst>
      <p:ext uri="{BB962C8B-B14F-4D97-AF65-F5344CB8AC3E}">
        <p14:creationId xmlns:p14="http://schemas.microsoft.com/office/powerpoint/2010/main" val="2957760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B2472-2879-4231-4FAD-9472B191907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287C6C-F8A8-A105-99B7-4B8079B24A62}"/>
              </a:ext>
            </a:extLst>
          </p:cNvPr>
          <p:cNvSpPr txBox="1"/>
          <p:nvPr/>
        </p:nvSpPr>
        <p:spPr>
          <a:xfrm>
            <a:off x="381000" y="361950"/>
            <a:ext cx="5711564" cy="430887"/>
          </a:xfrm>
          <a:prstGeom prst="rect">
            <a:avLst/>
          </a:prstGeom>
          <a:noFill/>
        </p:spPr>
        <p:txBody>
          <a:bodyPr wrap="none" rtlCol="0">
            <a:spAutoFit/>
          </a:bodyPr>
          <a:lstStyle/>
          <a:p>
            <a:r>
              <a:rPr lang="en-IT" sz="2200" b="1" dirty="0"/>
              <a:t>WORKING TOGETHER – GIT PULLING REQUESTS</a:t>
            </a:r>
            <a:endParaRPr lang="it-IT" sz="2200" b="1" dirty="0"/>
          </a:p>
        </p:txBody>
      </p:sp>
      <p:sp>
        <p:nvSpPr>
          <p:cNvPr id="16" name="TextBox 15">
            <a:extLst>
              <a:ext uri="{FF2B5EF4-FFF2-40B4-BE49-F238E27FC236}">
                <a16:creationId xmlns:a16="http://schemas.microsoft.com/office/drawing/2014/main" id="{E2D87992-2FB9-BD07-0E72-9B32908F9FE3}"/>
              </a:ext>
            </a:extLst>
          </p:cNvPr>
          <p:cNvSpPr txBox="1"/>
          <p:nvPr/>
        </p:nvSpPr>
        <p:spPr>
          <a:xfrm>
            <a:off x="342900" y="970806"/>
            <a:ext cx="7543800" cy="584775"/>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2. In github you get a new Pull request, compare it and</a:t>
            </a:r>
          </a:p>
          <a:p>
            <a:r>
              <a:rPr lang="en-IT" sz="1600" b="1" i="1" dirty="0">
                <a:latin typeface="Courier New" panose="02070309020205020404" pitchFamily="49" charset="0"/>
                <a:cs typeface="Courier New" panose="02070309020205020404" pitchFamily="49" charset="0"/>
              </a:rPr>
              <a:t>check if there are some merge issue.</a:t>
            </a:r>
          </a:p>
        </p:txBody>
      </p:sp>
      <p:pic>
        <p:nvPicPr>
          <p:cNvPr id="9" name="Picture 8" descr="A screenshot of a computer&#10;&#10;AI-generated content may be incorrect.">
            <a:extLst>
              <a:ext uri="{FF2B5EF4-FFF2-40B4-BE49-F238E27FC236}">
                <a16:creationId xmlns:a16="http://schemas.microsoft.com/office/drawing/2014/main" id="{15F1AB20-89B8-10EC-8ABB-1BC5B1ED3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555581"/>
            <a:ext cx="6057900" cy="3576738"/>
          </a:xfrm>
          <a:prstGeom prst="rect">
            <a:avLst/>
          </a:prstGeom>
        </p:spPr>
      </p:pic>
    </p:spTree>
    <p:extLst>
      <p:ext uri="{BB962C8B-B14F-4D97-AF65-F5344CB8AC3E}">
        <p14:creationId xmlns:p14="http://schemas.microsoft.com/office/powerpoint/2010/main" val="257519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7B78E-B215-7B91-30D0-48800356FCF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B6284F-7EDF-1B13-BAB9-64B9742FD4FE}"/>
              </a:ext>
            </a:extLst>
          </p:cNvPr>
          <p:cNvSpPr txBox="1"/>
          <p:nvPr/>
        </p:nvSpPr>
        <p:spPr>
          <a:xfrm>
            <a:off x="381000" y="361950"/>
            <a:ext cx="5711564" cy="430887"/>
          </a:xfrm>
          <a:prstGeom prst="rect">
            <a:avLst/>
          </a:prstGeom>
          <a:noFill/>
        </p:spPr>
        <p:txBody>
          <a:bodyPr wrap="none" rtlCol="0">
            <a:spAutoFit/>
          </a:bodyPr>
          <a:lstStyle/>
          <a:p>
            <a:r>
              <a:rPr lang="en-IT" sz="2200" b="1" dirty="0"/>
              <a:t>WORKING TOGETHER – GIT PULLING REQUESTS</a:t>
            </a:r>
            <a:endParaRPr lang="it-IT" sz="2200" b="1" dirty="0"/>
          </a:p>
        </p:txBody>
      </p:sp>
      <p:sp>
        <p:nvSpPr>
          <p:cNvPr id="16" name="TextBox 15">
            <a:extLst>
              <a:ext uri="{FF2B5EF4-FFF2-40B4-BE49-F238E27FC236}">
                <a16:creationId xmlns:a16="http://schemas.microsoft.com/office/drawing/2014/main" id="{060AA1E5-FFAA-55CD-4AC2-1DECDC723402}"/>
              </a:ext>
            </a:extLst>
          </p:cNvPr>
          <p:cNvSpPr txBox="1"/>
          <p:nvPr/>
        </p:nvSpPr>
        <p:spPr>
          <a:xfrm>
            <a:off x="342900" y="970806"/>
            <a:ext cx="7543800" cy="584775"/>
          </a:xfrm>
          <a:prstGeom prst="rect">
            <a:avLst/>
          </a:prstGeom>
          <a:noFill/>
        </p:spPr>
        <p:txBody>
          <a:bodyPr wrap="square">
            <a:spAutoFit/>
          </a:bodyPr>
          <a:lstStyle/>
          <a:p>
            <a:r>
              <a:rPr lang="en-IT" sz="1600" b="1" i="1" dirty="0">
                <a:latin typeface="Courier New" panose="02070309020205020404" pitchFamily="49" charset="0"/>
                <a:cs typeface="Courier New" panose="02070309020205020404" pitchFamily="49" charset="0"/>
              </a:rPr>
              <a:t>3. The CODE MANTAINER (e.g., the team leader) check, approve and merge the Pull Request</a:t>
            </a:r>
          </a:p>
        </p:txBody>
      </p:sp>
      <p:pic>
        <p:nvPicPr>
          <p:cNvPr id="2" name="Picture 1" descr="A screenshot of a computer&#10;&#10;AI-generated content may be incorrect.">
            <a:extLst>
              <a:ext uri="{FF2B5EF4-FFF2-40B4-BE49-F238E27FC236}">
                <a16:creationId xmlns:a16="http://schemas.microsoft.com/office/drawing/2014/main" id="{76B91759-0191-6B36-A3CA-4041E0834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90" y="1564991"/>
            <a:ext cx="3581400" cy="162176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0A6627F2-BE1B-0403-A2E1-63FF02C40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04" y="1564991"/>
            <a:ext cx="4310579" cy="2607703"/>
          </a:xfrm>
          <a:prstGeom prst="rect">
            <a:avLst/>
          </a:prstGeom>
        </p:spPr>
      </p:pic>
      <p:sp>
        <p:nvSpPr>
          <p:cNvPr id="13" name="TextBox 12">
            <a:extLst>
              <a:ext uri="{FF2B5EF4-FFF2-40B4-BE49-F238E27FC236}">
                <a16:creationId xmlns:a16="http://schemas.microsoft.com/office/drawing/2014/main" id="{95771308-345F-73F5-5714-C27428DD5843}"/>
              </a:ext>
            </a:extLst>
          </p:cNvPr>
          <p:cNvSpPr txBox="1"/>
          <p:nvPr/>
        </p:nvSpPr>
        <p:spPr>
          <a:xfrm>
            <a:off x="68516" y="1408079"/>
            <a:ext cx="274384" cy="338554"/>
          </a:xfrm>
          <a:prstGeom prst="rect">
            <a:avLst/>
          </a:prstGeom>
          <a:noFill/>
        </p:spPr>
        <p:txBody>
          <a:bodyPr wrap="square" rtlCol="0">
            <a:spAutoFit/>
          </a:bodyPr>
          <a:lstStyle/>
          <a:p>
            <a:r>
              <a:rPr lang="en-IT" sz="1600" b="1" dirty="0"/>
              <a:t>1</a:t>
            </a:r>
          </a:p>
        </p:txBody>
      </p:sp>
      <p:sp>
        <p:nvSpPr>
          <p:cNvPr id="14" name="TextBox 13">
            <a:extLst>
              <a:ext uri="{FF2B5EF4-FFF2-40B4-BE49-F238E27FC236}">
                <a16:creationId xmlns:a16="http://schemas.microsoft.com/office/drawing/2014/main" id="{7CFD7B2A-DB4C-A9CC-2DE0-D91E6105E00F}"/>
              </a:ext>
            </a:extLst>
          </p:cNvPr>
          <p:cNvSpPr txBox="1"/>
          <p:nvPr/>
        </p:nvSpPr>
        <p:spPr>
          <a:xfrm>
            <a:off x="4366635" y="1408079"/>
            <a:ext cx="274384" cy="338554"/>
          </a:xfrm>
          <a:prstGeom prst="rect">
            <a:avLst/>
          </a:prstGeom>
          <a:noFill/>
        </p:spPr>
        <p:txBody>
          <a:bodyPr wrap="square" rtlCol="0">
            <a:spAutoFit/>
          </a:bodyPr>
          <a:lstStyle/>
          <a:p>
            <a:r>
              <a:rPr lang="en-IT" sz="1600" b="1" dirty="0"/>
              <a:t>2</a:t>
            </a:r>
          </a:p>
        </p:txBody>
      </p:sp>
      <p:pic>
        <p:nvPicPr>
          <p:cNvPr id="17" name="Picture 16" descr="A screenshot of a computer&#10;&#10;AI-generated content may be incorrect.">
            <a:extLst>
              <a:ext uri="{FF2B5EF4-FFF2-40B4-BE49-F238E27FC236}">
                <a16:creationId xmlns:a16="http://schemas.microsoft.com/office/drawing/2014/main" id="{1AA35134-A81D-3D4A-C4AB-5626ACDEE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 y="3580167"/>
            <a:ext cx="4270577" cy="1233215"/>
          </a:xfrm>
          <a:prstGeom prst="rect">
            <a:avLst/>
          </a:prstGeom>
        </p:spPr>
      </p:pic>
      <p:sp>
        <p:nvSpPr>
          <p:cNvPr id="18" name="TextBox 17">
            <a:extLst>
              <a:ext uri="{FF2B5EF4-FFF2-40B4-BE49-F238E27FC236}">
                <a16:creationId xmlns:a16="http://schemas.microsoft.com/office/drawing/2014/main" id="{E718ABEA-D84D-A202-6123-F8106313D99B}"/>
              </a:ext>
            </a:extLst>
          </p:cNvPr>
          <p:cNvSpPr txBox="1"/>
          <p:nvPr/>
        </p:nvSpPr>
        <p:spPr>
          <a:xfrm>
            <a:off x="106616" y="3459551"/>
            <a:ext cx="274384" cy="338554"/>
          </a:xfrm>
          <a:prstGeom prst="rect">
            <a:avLst/>
          </a:prstGeom>
          <a:noFill/>
        </p:spPr>
        <p:txBody>
          <a:bodyPr wrap="square" rtlCol="0">
            <a:spAutoFit/>
          </a:bodyPr>
          <a:lstStyle/>
          <a:p>
            <a:r>
              <a:rPr lang="en-IT" sz="1600" b="1" dirty="0"/>
              <a:t>3</a:t>
            </a:r>
          </a:p>
        </p:txBody>
      </p:sp>
    </p:spTree>
    <p:extLst>
      <p:ext uri="{BB962C8B-B14F-4D97-AF65-F5344CB8AC3E}">
        <p14:creationId xmlns:p14="http://schemas.microsoft.com/office/powerpoint/2010/main" val="129143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D2E2E-9931-79D9-05BF-DB894073FC1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C2833E1-235B-B733-287B-8BEF922BDE43}"/>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endParaRPr lang="en-GB" sz="1650" b="1" dirty="0">
              <a:solidFill>
                <a:srgbClr val="333333"/>
              </a:solidFill>
              <a:latin typeface="Aptos" panose="020B0004020202020204" pitchFamily="34" charset="0"/>
            </a:endParaRPr>
          </a:p>
          <a:p>
            <a:pPr marL="285750" indent="-285750">
              <a:buFontTx/>
              <a:buChar char="-"/>
            </a:pPr>
            <a:r>
              <a:rPr lang="en-GB" sz="1650" b="1" dirty="0">
                <a:solidFill>
                  <a:srgbClr val="333333"/>
                </a:solidFill>
                <a:latin typeface="Aptos" panose="020B0004020202020204" pitchFamily="34" charset="0"/>
              </a:rPr>
              <a:t>Managing Events (1/2)</a:t>
            </a:r>
          </a:p>
          <a:p>
            <a:pPr marL="285750" indent="-285750">
              <a:buFontTx/>
              <a:buChar char="-"/>
            </a:pPr>
            <a:endParaRPr lang="en-GB" sz="1650" b="1" dirty="0">
              <a:solidFill>
                <a:srgbClr val="333333"/>
              </a:solidFill>
              <a:latin typeface="Aptos" panose="020B0004020202020204" pitchFamily="34" charset="0"/>
            </a:endParaRPr>
          </a:p>
        </p:txBody>
      </p:sp>
      <p:pic>
        <p:nvPicPr>
          <p:cNvPr id="1026" name="Picture 2">
            <a:extLst>
              <a:ext uri="{FF2B5EF4-FFF2-40B4-BE49-F238E27FC236}">
                <a16:creationId xmlns:a16="http://schemas.microsoft.com/office/drawing/2014/main" id="{F4028C33-F78D-C4B1-61DE-9FCB43B0A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80724"/>
            <a:ext cx="6725713" cy="3248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6D78768-0192-B675-7C8D-12DCCA8F7C21}"/>
              </a:ext>
            </a:extLst>
          </p:cNvPr>
          <p:cNvSpPr txBox="1"/>
          <p:nvPr/>
        </p:nvSpPr>
        <p:spPr>
          <a:xfrm>
            <a:off x="76200" y="4901308"/>
            <a:ext cx="4572000" cy="230832"/>
          </a:xfrm>
          <a:prstGeom prst="rect">
            <a:avLst/>
          </a:prstGeom>
          <a:noFill/>
        </p:spPr>
        <p:txBody>
          <a:bodyPr wrap="square">
            <a:spAutoFit/>
          </a:bodyPr>
          <a:lstStyle/>
          <a:p>
            <a:r>
              <a:rPr lang="en-IT" dirty="0"/>
              <a:t>https://docs.python.org/id/3.5/library/asyncio-task.html</a:t>
            </a:r>
          </a:p>
        </p:txBody>
      </p:sp>
    </p:spTree>
    <p:extLst>
      <p:ext uri="{BB962C8B-B14F-4D97-AF65-F5344CB8AC3E}">
        <p14:creationId xmlns:p14="http://schemas.microsoft.com/office/powerpoint/2010/main" val="4081616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6D07-93FE-62D4-5BD7-1F294519C049}"/>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2A0AD276-3D9B-8E6F-4BA1-5ABA79CDB7B2}"/>
              </a:ext>
            </a:extLst>
          </p:cNvPr>
          <p:cNvSpPr>
            <a:spLocks noChangeArrowheads="1"/>
          </p:cNvSpPr>
          <p:nvPr/>
        </p:nvSpPr>
        <p:spPr bwMode="auto">
          <a:xfrm flipV="1">
            <a:off x="5997608" y="1420035"/>
            <a:ext cx="329925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it-IT" sz="1350"/>
          </a:p>
        </p:txBody>
      </p:sp>
      <p:sp>
        <p:nvSpPr>
          <p:cNvPr id="21" name="Segnaposto testo 20">
            <a:extLst>
              <a:ext uri="{FF2B5EF4-FFF2-40B4-BE49-F238E27FC236}">
                <a16:creationId xmlns:a16="http://schemas.microsoft.com/office/drawing/2014/main" id="{10DAE919-2704-8969-6024-695AC84D9B08}"/>
              </a:ext>
            </a:extLst>
          </p:cNvPr>
          <p:cNvSpPr>
            <a:spLocks noGrp="1"/>
          </p:cNvSpPr>
          <p:nvPr>
            <p:ph type="body" sz="quarter" idx="10"/>
          </p:nvPr>
        </p:nvSpPr>
        <p:spPr/>
        <p:txBody>
          <a:bodyPr/>
          <a:lstStyle/>
          <a:p>
            <a:r>
              <a:rPr lang="it-IT" dirty="0"/>
              <a:t>Thank </a:t>
            </a:r>
            <a:r>
              <a:rPr lang="it-IT" dirty="0" err="1"/>
              <a:t>you</a:t>
            </a:r>
            <a:endParaRPr lang="it-IT" dirty="0"/>
          </a:p>
        </p:txBody>
      </p:sp>
    </p:spTree>
    <p:extLst>
      <p:ext uri="{BB962C8B-B14F-4D97-AF65-F5344CB8AC3E}">
        <p14:creationId xmlns:p14="http://schemas.microsoft.com/office/powerpoint/2010/main" val="383780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E8C9D-563D-7775-B00A-2CBCB72B3F7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4F4051-BE79-4BFA-DD88-4508542FC8C6}"/>
              </a:ext>
            </a:extLst>
          </p:cNvPr>
          <p:cNvSpPr txBox="1"/>
          <p:nvPr/>
        </p:nvSpPr>
        <p:spPr>
          <a:xfrm>
            <a:off x="685800" y="514350"/>
            <a:ext cx="4238017" cy="1031051"/>
          </a:xfrm>
          <a:prstGeom prst="rect">
            <a:avLst/>
          </a:prstGeom>
          <a:noFill/>
        </p:spPr>
        <p:txBody>
          <a:bodyPr wrap="square">
            <a:spAutoFit/>
          </a:bodyPr>
          <a:lstStyle/>
          <a:p>
            <a:r>
              <a:rPr lang="en-GB" sz="2800" b="1" dirty="0">
                <a:solidFill>
                  <a:srgbClr val="333333"/>
                </a:solidFill>
                <a:latin typeface="Aptos" panose="020B0004020202020204" pitchFamily="34" charset="0"/>
              </a:rPr>
              <a:t>WHY?</a:t>
            </a:r>
            <a:endParaRPr lang="en-GB" sz="1650" b="1" dirty="0">
              <a:solidFill>
                <a:srgbClr val="333333"/>
              </a:solidFill>
              <a:latin typeface="Aptos" panose="020B0004020202020204" pitchFamily="34" charset="0"/>
            </a:endParaRPr>
          </a:p>
          <a:p>
            <a:pPr marL="285750" indent="-285750">
              <a:buFontTx/>
              <a:buChar char="-"/>
            </a:pPr>
            <a:r>
              <a:rPr lang="en-GB" sz="1650" b="1" dirty="0">
                <a:solidFill>
                  <a:srgbClr val="333333"/>
                </a:solidFill>
                <a:latin typeface="Aptos" panose="020B0004020202020204" pitchFamily="34" charset="0"/>
              </a:rPr>
              <a:t>Managing Events</a:t>
            </a:r>
          </a:p>
          <a:p>
            <a:pPr marL="285750" indent="-285750">
              <a:buFontTx/>
              <a:buChar char="-"/>
            </a:pPr>
            <a:endParaRPr lang="en-GB" sz="1650" b="1" dirty="0">
              <a:solidFill>
                <a:srgbClr val="333333"/>
              </a:solidFill>
              <a:latin typeface="Aptos" panose="020B0004020202020204" pitchFamily="34" charset="0"/>
            </a:endParaRPr>
          </a:p>
        </p:txBody>
      </p:sp>
      <p:pic>
        <p:nvPicPr>
          <p:cNvPr id="1026" name="Picture 2">
            <a:extLst>
              <a:ext uri="{FF2B5EF4-FFF2-40B4-BE49-F238E27FC236}">
                <a16:creationId xmlns:a16="http://schemas.microsoft.com/office/drawing/2014/main" id="{0360C17C-B65F-A789-83C4-94C30C715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80724"/>
            <a:ext cx="6725713" cy="3248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2BF8F7-5560-8915-58A5-36F2DFB59C92}"/>
              </a:ext>
            </a:extLst>
          </p:cNvPr>
          <p:cNvSpPr txBox="1"/>
          <p:nvPr/>
        </p:nvSpPr>
        <p:spPr>
          <a:xfrm>
            <a:off x="76200" y="4901308"/>
            <a:ext cx="4572000" cy="230832"/>
          </a:xfrm>
          <a:prstGeom prst="rect">
            <a:avLst/>
          </a:prstGeom>
          <a:noFill/>
        </p:spPr>
        <p:txBody>
          <a:bodyPr wrap="square">
            <a:spAutoFit/>
          </a:bodyPr>
          <a:lstStyle/>
          <a:p>
            <a:r>
              <a:rPr lang="en-IT" dirty="0"/>
              <a:t>https://docs.python.org/id/3.5/library/asyncio-task.html</a:t>
            </a:r>
          </a:p>
        </p:txBody>
      </p:sp>
      <p:sp>
        <p:nvSpPr>
          <p:cNvPr id="3" name="Rectangle 2">
            <a:extLst>
              <a:ext uri="{FF2B5EF4-FFF2-40B4-BE49-F238E27FC236}">
                <a16:creationId xmlns:a16="http://schemas.microsoft.com/office/drawing/2014/main" id="{80C15E4E-6215-3BC2-377E-24D8FB1BB4B5}"/>
              </a:ext>
            </a:extLst>
          </p:cNvPr>
          <p:cNvSpPr/>
          <p:nvPr/>
        </p:nvSpPr>
        <p:spPr>
          <a:xfrm>
            <a:off x="645072" y="2396877"/>
            <a:ext cx="7853855" cy="14478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IT" sz="4200" dirty="0"/>
              <a:t>DON’T PANIC</a:t>
            </a:r>
          </a:p>
          <a:p>
            <a:pPr algn="ctr"/>
            <a:r>
              <a:rPr lang="en-IT" sz="1400" dirty="0"/>
              <a:t>We will explore only one simple aspect of this, but it is important to understand the underlying problem</a:t>
            </a:r>
          </a:p>
        </p:txBody>
      </p:sp>
    </p:spTree>
    <p:extLst>
      <p:ext uri="{BB962C8B-B14F-4D97-AF65-F5344CB8AC3E}">
        <p14:creationId xmlns:p14="http://schemas.microsoft.com/office/powerpoint/2010/main" val="406435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DA253-E2C2-89C6-E8DB-DCA266B870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212AD2A-6A6E-D7E0-AE9A-AFC3328B13CC}"/>
              </a:ext>
            </a:extLst>
          </p:cNvPr>
          <p:cNvSpPr txBox="1"/>
          <p:nvPr/>
        </p:nvSpPr>
        <p:spPr>
          <a:xfrm>
            <a:off x="685800" y="514350"/>
            <a:ext cx="7391400" cy="1461939"/>
          </a:xfrm>
          <a:prstGeom prst="rect">
            <a:avLst/>
          </a:prstGeom>
          <a:noFill/>
        </p:spPr>
        <p:txBody>
          <a:bodyPr wrap="square">
            <a:spAutoFit/>
          </a:bodyPr>
          <a:lstStyle/>
          <a:p>
            <a:r>
              <a:rPr lang="en-GB" sz="2800" b="1" dirty="0">
                <a:solidFill>
                  <a:srgbClr val="333333"/>
                </a:solidFill>
                <a:latin typeface="Aptos" panose="020B0004020202020204" pitchFamily="34" charset="0"/>
              </a:rPr>
              <a:t>IDE: INTEGRATED DEVELOPMENT ENVIRONMENT</a:t>
            </a:r>
          </a:p>
          <a:p>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4" name="TextBox 3">
            <a:extLst>
              <a:ext uri="{FF2B5EF4-FFF2-40B4-BE49-F238E27FC236}">
                <a16:creationId xmlns:a16="http://schemas.microsoft.com/office/drawing/2014/main" id="{A56C923A-E87C-A085-BB9C-4B3EF7922358}"/>
              </a:ext>
            </a:extLst>
          </p:cNvPr>
          <p:cNvSpPr txBox="1"/>
          <p:nvPr/>
        </p:nvSpPr>
        <p:spPr>
          <a:xfrm>
            <a:off x="685800" y="1527517"/>
            <a:ext cx="2854593" cy="369332"/>
          </a:xfrm>
          <a:prstGeom prst="rect">
            <a:avLst/>
          </a:prstGeom>
          <a:noFill/>
        </p:spPr>
        <p:txBody>
          <a:bodyPr wrap="square">
            <a:spAutoFit/>
          </a:bodyPr>
          <a:lstStyle/>
          <a:p>
            <a:r>
              <a:rPr lang="en-GB" sz="1800" b="1" dirty="0"/>
              <a:t>e.g., VISUAL STUDIO CODE</a:t>
            </a:r>
          </a:p>
        </p:txBody>
      </p:sp>
      <p:sp>
        <p:nvSpPr>
          <p:cNvPr id="31" name="TextBox 30">
            <a:extLst>
              <a:ext uri="{FF2B5EF4-FFF2-40B4-BE49-F238E27FC236}">
                <a16:creationId xmlns:a16="http://schemas.microsoft.com/office/drawing/2014/main" id="{66C13F6A-5738-2C46-C27C-44F8B43A0ACA}"/>
              </a:ext>
            </a:extLst>
          </p:cNvPr>
          <p:cNvSpPr txBox="1"/>
          <p:nvPr/>
        </p:nvSpPr>
        <p:spPr>
          <a:xfrm>
            <a:off x="5638800" y="4912668"/>
            <a:ext cx="1905000" cy="230832"/>
          </a:xfrm>
          <a:prstGeom prst="rect">
            <a:avLst/>
          </a:prstGeom>
          <a:noFill/>
        </p:spPr>
        <p:txBody>
          <a:bodyPr wrap="square">
            <a:spAutoFit/>
          </a:bodyPr>
          <a:lstStyle/>
          <a:p>
            <a:r>
              <a:rPr lang="en-IT" dirty="0"/>
              <a:t>https://code.visualstudio.com/</a:t>
            </a:r>
          </a:p>
        </p:txBody>
      </p:sp>
      <p:pic>
        <p:nvPicPr>
          <p:cNvPr id="33" name="Picture 32" descr="A screenshot of a computer program&#10;&#10;AI-generated content may be incorrect.">
            <a:extLst>
              <a:ext uri="{FF2B5EF4-FFF2-40B4-BE49-F238E27FC236}">
                <a16:creationId xmlns:a16="http://schemas.microsoft.com/office/drawing/2014/main" id="{5ECB411D-E150-CD03-83A4-50D28ACF0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38" y="1976289"/>
            <a:ext cx="4226162" cy="3031671"/>
          </a:xfrm>
          <a:prstGeom prst="rect">
            <a:avLst/>
          </a:prstGeom>
        </p:spPr>
      </p:pic>
      <p:pic>
        <p:nvPicPr>
          <p:cNvPr id="35" name="Picture 34" descr="A screenshot of a computer program&#10;&#10;AI-generated content may be incorrect.">
            <a:extLst>
              <a:ext uri="{FF2B5EF4-FFF2-40B4-BE49-F238E27FC236}">
                <a16:creationId xmlns:a16="http://schemas.microsoft.com/office/drawing/2014/main" id="{B596AE52-9C20-8C01-DCFC-6FD021B90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19353"/>
            <a:ext cx="4513859" cy="2425455"/>
          </a:xfrm>
          <a:prstGeom prst="rect">
            <a:avLst/>
          </a:prstGeom>
        </p:spPr>
      </p:pic>
      <p:cxnSp>
        <p:nvCxnSpPr>
          <p:cNvPr id="37" name="Straight Arrow Connector 36">
            <a:extLst>
              <a:ext uri="{FF2B5EF4-FFF2-40B4-BE49-F238E27FC236}">
                <a16:creationId xmlns:a16="http://schemas.microsoft.com/office/drawing/2014/main" id="{ABEA3622-8522-6320-A85F-79D3FA107E00}"/>
              </a:ext>
            </a:extLst>
          </p:cNvPr>
          <p:cNvCxnSpPr>
            <a:cxnSpLocks/>
          </p:cNvCxnSpPr>
          <p:nvPr/>
        </p:nvCxnSpPr>
        <p:spPr>
          <a:xfrm flipH="1">
            <a:off x="2933700" y="4428738"/>
            <a:ext cx="60669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descr="A screenshot of a computer&#10;&#10;AI-generated content may be incorrect.">
            <a:extLst>
              <a:ext uri="{FF2B5EF4-FFF2-40B4-BE49-F238E27FC236}">
                <a16:creationId xmlns:a16="http://schemas.microsoft.com/office/drawing/2014/main" id="{EEC47461-18EA-9A5E-B66E-052FAE9CF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836" y="3999374"/>
            <a:ext cx="3397250" cy="858728"/>
          </a:xfrm>
          <a:prstGeom prst="rect">
            <a:avLst/>
          </a:prstGeom>
        </p:spPr>
      </p:pic>
    </p:spTree>
    <p:extLst>
      <p:ext uri="{BB962C8B-B14F-4D97-AF65-F5344CB8AC3E}">
        <p14:creationId xmlns:p14="http://schemas.microsoft.com/office/powerpoint/2010/main" val="3301783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5C52D-C6BE-66F3-6649-37FFE24676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84ED973-3912-BFD5-85C2-538E1968BCC1}"/>
              </a:ext>
            </a:extLst>
          </p:cNvPr>
          <p:cNvSpPr txBox="1"/>
          <p:nvPr/>
        </p:nvSpPr>
        <p:spPr>
          <a:xfrm>
            <a:off x="685800" y="514350"/>
            <a:ext cx="7391400" cy="1031051"/>
          </a:xfrm>
          <a:prstGeom prst="rect">
            <a:avLst/>
          </a:prstGeom>
          <a:noFill/>
        </p:spPr>
        <p:txBody>
          <a:bodyPr wrap="square">
            <a:spAutoFit/>
          </a:bodyPr>
          <a:lstStyle/>
          <a:p>
            <a:r>
              <a:rPr lang="en-GB" sz="2800" b="1" dirty="0">
                <a:solidFill>
                  <a:srgbClr val="333333"/>
                </a:solidFill>
                <a:latin typeface="Aptos" panose="020B0004020202020204" pitchFamily="34" charset="0"/>
              </a:rPr>
              <a:t>IDE: WHY</a:t>
            </a:r>
          </a:p>
          <a:p>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31" name="TextBox 30">
            <a:extLst>
              <a:ext uri="{FF2B5EF4-FFF2-40B4-BE49-F238E27FC236}">
                <a16:creationId xmlns:a16="http://schemas.microsoft.com/office/drawing/2014/main" id="{E99A93FB-8573-72F2-6B66-94B90732210C}"/>
              </a:ext>
            </a:extLst>
          </p:cNvPr>
          <p:cNvSpPr txBox="1"/>
          <p:nvPr/>
        </p:nvSpPr>
        <p:spPr>
          <a:xfrm>
            <a:off x="5638800" y="4912668"/>
            <a:ext cx="1905000" cy="230832"/>
          </a:xfrm>
          <a:prstGeom prst="rect">
            <a:avLst/>
          </a:prstGeom>
          <a:noFill/>
        </p:spPr>
        <p:txBody>
          <a:bodyPr wrap="square">
            <a:spAutoFit/>
          </a:bodyPr>
          <a:lstStyle/>
          <a:p>
            <a:r>
              <a:rPr lang="en-IT" dirty="0"/>
              <a:t>https://code.visualstudio.com/</a:t>
            </a:r>
          </a:p>
        </p:txBody>
      </p:sp>
      <p:pic>
        <p:nvPicPr>
          <p:cNvPr id="7" name="Picture 6" descr="A screenshot of a computer program&#10;&#10;AI-generated content may be incorrect.">
            <a:extLst>
              <a:ext uri="{FF2B5EF4-FFF2-40B4-BE49-F238E27FC236}">
                <a16:creationId xmlns:a16="http://schemas.microsoft.com/office/drawing/2014/main" id="{FD09A51E-53ED-175E-F760-D961B1A20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1" y="1075856"/>
            <a:ext cx="5785757" cy="3836812"/>
          </a:xfrm>
          <a:prstGeom prst="rect">
            <a:avLst/>
          </a:prstGeom>
        </p:spPr>
      </p:pic>
      <p:cxnSp>
        <p:nvCxnSpPr>
          <p:cNvPr id="37" name="Straight Arrow Connector 36">
            <a:extLst>
              <a:ext uri="{FF2B5EF4-FFF2-40B4-BE49-F238E27FC236}">
                <a16:creationId xmlns:a16="http://schemas.microsoft.com/office/drawing/2014/main" id="{5ADEABFA-E301-FC63-A53A-20580A0E200B}"/>
              </a:ext>
            </a:extLst>
          </p:cNvPr>
          <p:cNvCxnSpPr>
            <a:cxnSpLocks/>
          </p:cNvCxnSpPr>
          <p:nvPr/>
        </p:nvCxnSpPr>
        <p:spPr>
          <a:xfrm flipV="1">
            <a:off x="5257800" y="4341168"/>
            <a:ext cx="0" cy="68691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5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4B99B-FC85-A3A5-CE24-242014A4DAF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677C28F-22C9-F9D1-3976-2994EF3FEC4E}"/>
              </a:ext>
            </a:extLst>
          </p:cNvPr>
          <p:cNvSpPr txBox="1"/>
          <p:nvPr/>
        </p:nvSpPr>
        <p:spPr>
          <a:xfrm>
            <a:off x="685800" y="514350"/>
            <a:ext cx="7391400" cy="1031051"/>
          </a:xfrm>
          <a:prstGeom prst="rect">
            <a:avLst/>
          </a:prstGeom>
          <a:noFill/>
        </p:spPr>
        <p:txBody>
          <a:bodyPr wrap="square">
            <a:spAutoFit/>
          </a:bodyPr>
          <a:lstStyle/>
          <a:p>
            <a:r>
              <a:rPr lang="en-GB" sz="2800" b="1" dirty="0">
                <a:solidFill>
                  <a:srgbClr val="333333"/>
                </a:solidFill>
                <a:latin typeface="Aptos" panose="020B0004020202020204" pitchFamily="34" charset="0"/>
              </a:rPr>
              <a:t>IDE: PYTHON and JUPYTER NOTEBOOKS</a:t>
            </a:r>
          </a:p>
          <a:p>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31" name="TextBox 30">
            <a:extLst>
              <a:ext uri="{FF2B5EF4-FFF2-40B4-BE49-F238E27FC236}">
                <a16:creationId xmlns:a16="http://schemas.microsoft.com/office/drawing/2014/main" id="{134F096B-CD3C-D00E-2788-D3FF3C974EA1}"/>
              </a:ext>
            </a:extLst>
          </p:cNvPr>
          <p:cNvSpPr txBox="1"/>
          <p:nvPr/>
        </p:nvSpPr>
        <p:spPr>
          <a:xfrm>
            <a:off x="5638800" y="4912668"/>
            <a:ext cx="1905000" cy="230832"/>
          </a:xfrm>
          <a:prstGeom prst="rect">
            <a:avLst/>
          </a:prstGeom>
          <a:noFill/>
        </p:spPr>
        <p:txBody>
          <a:bodyPr wrap="square">
            <a:spAutoFit/>
          </a:bodyPr>
          <a:lstStyle/>
          <a:p>
            <a:r>
              <a:rPr lang="en-IT" dirty="0"/>
              <a:t>https://code.visualstudio.com/</a:t>
            </a:r>
          </a:p>
        </p:txBody>
      </p:sp>
      <p:sp>
        <p:nvSpPr>
          <p:cNvPr id="4" name="TextBox 3">
            <a:extLst>
              <a:ext uri="{FF2B5EF4-FFF2-40B4-BE49-F238E27FC236}">
                <a16:creationId xmlns:a16="http://schemas.microsoft.com/office/drawing/2014/main" id="{CF387D4C-D4B2-2E33-8D4B-684AE17826A6}"/>
              </a:ext>
            </a:extLst>
          </p:cNvPr>
          <p:cNvSpPr txBox="1"/>
          <p:nvPr/>
        </p:nvSpPr>
        <p:spPr>
          <a:xfrm>
            <a:off x="266700" y="1253937"/>
            <a:ext cx="8686800" cy="2015936"/>
          </a:xfrm>
          <a:prstGeom prst="rect">
            <a:avLst/>
          </a:prstGeom>
          <a:noFill/>
        </p:spPr>
        <p:txBody>
          <a:bodyPr wrap="square">
            <a:spAutoFit/>
          </a:bodyPr>
          <a:lstStyle/>
          <a:p>
            <a:pPr marL="228600" indent="-228600" algn="l">
              <a:lnSpc>
                <a:spcPts val="1350"/>
              </a:lnSpc>
              <a:spcAft>
                <a:spcPts val="600"/>
              </a:spcAft>
              <a:buFont typeface="+mj-lt"/>
              <a:buAutoNum type="arabicPeriod"/>
            </a:pPr>
            <a:r>
              <a:rPr lang="en-GB" sz="1200" b="0" i="0" dirty="0">
                <a:effectLst/>
                <a:latin typeface="Aptos" panose="020B0004020202020204" pitchFamily="34" charset="0"/>
              </a:rPr>
              <a:t>Create or activate the environment you want the kernel to use (in the folder of the repository) </a:t>
            </a:r>
            <a:br>
              <a:rPr lang="en-GB" sz="1200" dirty="0">
                <a:latin typeface="Aptos" panose="020B0004020202020204" pitchFamily="34" charset="0"/>
              </a:rPr>
            </a:br>
            <a:r>
              <a:rPr lang="en-GB" sz="1200" b="0" i="0" dirty="0">
                <a:effectLst/>
                <a:latin typeface="Courier New" panose="02070309020205020404" pitchFamily="49" charset="0"/>
                <a:cs typeface="Courier New" panose="02070309020205020404" pitchFamily="49" charset="0"/>
              </a:rPr>
              <a:t>python3 -m </a:t>
            </a:r>
            <a:r>
              <a:rPr lang="en-GB" sz="1200" b="0" i="0" dirty="0" err="1">
                <a:effectLst/>
                <a:latin typeface="Courier New" panose="02070309020205020404" pitchFamily="49" charset="0"/>
                <a:cs typeface="Courier New" panose="02070309020205020404" pitchFamily="49" charset="0"/>
              </a:rPr>
              <a:t>venv</a:t>
            </a:r>
            <a:r>
              <a:rPr lang="en-GB" sz="1200" b="0" i="0" dirty="0">
                <a:effectLst/>
                <a:latin typeface="Courier New" panose="02070309020205020404" pitchFamily="49" charset="0"/>
                <a:cs typeface="Courier New" panose="02070309020205020404" pitchFamily="49" charset="0"/>
              </a:rPr>
              <a:t> </a:t>
            </a:r>
            <a:r>
              <a:rPr lang="en-GB" sz="1200" dirty="0">
                <a:latin typeface="Courier New" panose="02070309020205020404" pitchFamily="49" charset="0"/>
                <a:cs typeface="Courier New" panose="02070309020205020404" pitchFamily="49" charset="0"/>
              </a:rPr>
              <a:t>lecture-env</a:t>
            </a:r>
          </a:p>
          <a:p>
            <a:pPr lvl="1">
              <a:lnSpc>
                <a:spcPts val="1350"/>
              </a:lnSpc>
              <a:spcAft>
                <a:spcPts val="600"/>
              </a:spcAft>
            </a:pPr>
            <a:r>
              <a:rPr lang="en-GB" sz="1200" dirty="0">
                <a:latin typeface="Courier New" panose="02070309020205020404" pitchFamily="49" charset="0"/>
                <a:cs typeface="Courier New" panose="02070309020205020404" pitchFamily="49" charset="0"/>
              </a:rPr>
              <a:t>source ./lecture-env/bin/activate</a:t>
            </a:r>
            <a:endParaRPr lang="en-GB" sz="1200" b="0" i="0" dirty="0">
              <a:effectLst/>
              <a:latin typeface="Aptos" panose="020B0004020202020204" pitchFamily="34" charset="0"/>
            </a:endParaRPr>
          </a:p>
          <a:p>
            <a:pPr marL="228600" indent="-228600" algn="l">
              <a:lnSpc>
                <a:spcPts val="1350"/>
              </a:lnSpc>
              <a:spcAft>
                <a:spcPts val="600"/>
              </a:spcAft>
              <a:buFont typeface="+mj-lt"/>
              <a:buAutoNum type="arabicPeriod"/>
            </a:pPr>
            <a:r>
              <a:rPr lang="en-GB" sz="1200" b="0" i="0" dirty="0">
                <a:effectLst/>
                <a:latin typeface="Aptos" panose="020B0004020202020204" pitchFamily="34" charset="0"/>
              </a:rPr>
              <a:t>Install the kernel machinery in that env: </a:t>
            </a:r>
            <a:br>
              <a:rPr lang="en-GB" sz="1200" b="0" i="0" dirty="0">
                <a:effectLst/>
                <a:latin typeface="Aptos" panose="020B0004020202020204" pitchFamily="34" charset="0"/>
              </a:rPr>
            </a:br>
            <a:r>
              <a:rPr lang="en-GB" sz="1200" b="0" i="0" dirty="0">
                <a:effectLst/>
                <a:latin typeface="Courier New" panose="02070309020205020404" pitchFamily="49" charset="0"/>
                <a:cs typeface="Courier New" panose="02070309020205020404" pitchFamily="49" charset="0"/>
              </a:rPr>
              <a:t>pip install </a:t>
            </a:r>
            <a:r>
              <a:rPr lang="en-GB" sz="1200" b="0" i="0" dirty="0" err="1">
                <a:effectLst/>
                <a:latin typeface="Courier New" panose="02070309020205020404" pitchFamily="49" charset="0"/>
                <a:cs typeface="Courier New" panose="02070309020205020404" pitchFamily="49" charset="0"/>
              </a:rPr>
              <a:t>ipykernel</a:t>
            </a:r>
            <a:endParaRPr lang="en-GB" sz="1200" b="0" i="0" dirty="0">
              <a:effectLst/>
              <a:latin typeface="Aptos" panose="020B0004020202020204" pitchFamily="34" charset="0"/>
            </a:endParaRPr>
          </a:p>
          <a:p>
            <a:pPr marL="228600" indent="-228600" algn="l">
              <a:lnSpc>
                <a:spcPts val="1350"/>
              </a:lnSpc>
              <a:spcAft>
                <a:spcPts val="600"/>
              </a:spcAft>
              <a:buFont typeface="+mj-lt"/>
              <a:buAutoNum type="arabicPeriod"/>
            </a:pPr>
            <a:r>
              <a:rPr lang="en-GB" sz="1200" b="0" i="0" dirty="0">
                <a:effectLst/>
                <a:latin typeface="Aptos" panose="020B0004020202020204" pitchFamily="34" charset="0"/>
              </a:rPr>
              <a:t>Register the kernel with </a:t>
            </a:r>
            <a:r>
              <a:rPr lang="en-GB" sz="1200" b="0" i="0" dirty="0" err="1">
                <a:effectLst/>
                <a:latin typeface="Aptos" panose="020B0004020202020204" pitchFamily="34" charset="0"/>
              </a:rPr>
              <a:t>Jupyter</a:t>
            </a:r>
            <a:r>
              <a:rPr lang="en-GB" sz="1200" b="0" i="0" dirty="0">
                <a:effectLst/>
                <a:latin typeface="Aptos" panose="020B0004020202020204" pitchFamily="34" charset="0"/>
              </a:rPr>
              <a:t>, giving it a recognizable name:</a:t>
            </a:r>
            <a:br>
              <a:rPr lang="en-GB" sz="1200" b="0" i="0" dirty="0">
                <a:effectLst/>
                <a:latin typeface="Aptos" panose="020B0004020202020204" pitchFamily="34" charset="0"/>
              </a:rPr>
            </a:br>
            <a:r>
              <a:rPr lang="en-GB" sz="1200" b="0" i="0" dirty="0">
                <a:effectLst/>
                <a:latin typeface="Courier New" panose="02070309020205020404" pitchFamily="49" charset="0"/>
                <a:cs typeface="Courier New" panose="02070309020205020404" pitchFamily="49" charset="0"/>
              </a:rPr>
              <a:t>python -m lecture-env install --user --name advanced-python-kernel --display-name "Advanced Python Kernel" </a:t>
            </a:r>
          </a:p>
          <a:p>
            <a:pPr marL="228600" indent="-228600" algn="l">
              <a:lnSpc>
                <a:spcPts val="1350"/>
              </a:lnSpc>
              <a:spcAft>
                <a:spcPts val="600"/>
              </a:spcAft>
              <a:buFont typeface="+mj-lt"/>
              <a:buAutoNum type="arabicPeriod"/>
            </a:pPr>
            <a:r>
              <a:rPr lang="en-GB" sz="1200" b="0" i="0" dirty="0">
                <a:effectLst/>
                <a:latin typeface="Aptos" panose="020B0004020202020204" pitchFamily="34" charset="0"/>
              </a:rPr>
              <a:t>Restart VSCODE, open a </a:t>
            </a:r>
            <a:r>
              <a:rPr lang="en-GB" sz="1200" b="0" i="0" dirty="0" err="1">
                <a:effectLst/>
                <a:latin typeface="Aptos" panose="020B0004020202020204" pitchFamily="34" charset="0"/>
              </a:rPr>
              <a:t>jupyter</a:t>
            </a:r>
            <a:r>
              <a:rPr lang="en-GB" sz="1200" b="0" i="0" dirty="0">
                <a:effectLst/>
                <a:latin typeface="Aptos" panose="020B0004020202020204" pitchFamily="34" charset="0"/>
              </a:rPr>
              <a:t> notebook and then select:</a:t>
            </a:r>
          </a:p>
        </p:txBody>
      </p:sp>
      <p:pic>
        <p:nvPicPr>
          <p:cNvPr id="6" name="Picture 5" descr="A screenshot of a computer&#10;&#10;AI-generated content may be incorrect.">
            <a:extLst>
              <a:ext uri="{FF2B5EF4-FFF2-40B4-BE49-F238E27FC236}">
                <a16:creationId xmlns:a16="http://schemas.microsoft.com/office/drawing/2014/main" id="{B161D3A8-1ED0-6B06-164D-1EB8843FE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427781"/>
            <a:ext cx="6934200" cy="1441946"/>
          </a:xfrm>
          <a:prstGeom prst="rect">
            <a:avLst/>
          </a:prstGeom>
        </p:spPr>
      </p:pic>
      <p:cxnSp>
        <p:nvCxnSpPr>
          <p:cNvPr id="8" name="Straight Arrow Connector 7">
            <a:extLst>
              <a:ext uri="{FF2B5EF4-FFF2-40B4-BE49-F238E27FC236}">
                <a16:creationId xmlns:a16="http://schemas.microsoft.com/office/drawing/2014/main" id="{18149438-0ADC-EC81-F089-D50C391C1380}"/>
              </a:ext>
            </a:extLst>
          </p:cNvPr>
          <p:cNvCxnSpPr>
            <a:cxnSpLocks/>
          </p:cNvCxnSpPr>
          <p:nvPr/>
        </p:nvCxnSpPr>
        <p:spPr>
          <a:xfrm flipV="1">
            <a:off x="6324600" y="4417368"/>
            <a:ext cx="762000" cy="21178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09B18E-D2AB-BFA8-E471-60B6C6F469F5}"/>
              </a:ext>
            </a:extLst>
          </p:cNvPr>
          <p:cNvCxnSpPr>
            <a:cxnSpLocks/>
          </p:cNvCxnSpPr>
          <p:nvPr/>
        </p:nvCxnSpPr>
        <p:spPr>
          <a:xfrm flipH="1">
            <a:off x="2362200" y="4324350"/>
            <a:ext cx="99059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2BFBB9-2ADC-51D3-7C06-776FD3A83DDC}"/>
              </a:ext>
            </a:extLst>
          </p:cNvPr>
          <p:cNvSpPr txBox="1"/>
          <p:nvPr/>
        </p:nvSpPr>
        <p:spPr>
          <a:xfrm>
            <a:off x="6096000" y="4324350"/>
            <a:ext cx="609600" cy="307777"/>
          </a:xfrm>
          <a:prstGeom prst="rect">
            <a:avLst/>
          </a:prstGeom>
          <a:noFill/>
        </p:spPr>
        <p:txBody>
          <a:bodyPr wrap="square">
            <a:spAutoFit/>
          </a:bodyPr>
          <a:lstStyle/>
          <a:p>
            <a:r>
              <a:rPr lang="en-GB" sz="1400" b="1" i="0" dirty="0">
                <a:solidFill>
                  <a:srgbClr val="FF0000"/>
                </a:solidFill>
                <a:effectLst/>
                <a:latin typeface="Aptos" panose="020B0004020202020204" pitchFamily="34" charset="0"/>
              </a:rPr>
              <a:t>1.</a:t>
            </a:r>
            <a:endParaRPr lang="en-IT" sz="1400" b="1" dirty="0">
              <a:solidFill>
                <a:srgbClr val="FF0000"/>
              </a:solidFill>
            </a:endParaRPr>
          </a:p>
        </p:txBody>
      </p:sp>
      <p:sp>
        <p:nvSpPr>
          <p:cNvPr id="14" name="TextBox 13">
            <a:extLst>
              <a:ext uri="{FF2B5EF4-FFF2-40B4-BE49-F238E27FC236}">
                <a16:creationId xmlns:a16="http://schemas.microsoft.com/office/drawing/2014/main" id="{4DFA3DA4-5B03-F661-8626-50033D90AEE4}"/>
              </a:ext>
            </a:extLst>
          </p:cNvPr>
          <p:cNvSpPr txBox="1"/>
          <p:nvPr/>
        </p:nvSpPr>
        <p:spPr>
          <a:xfrm>
            <a:off x="3374570" y="4173247"/>
            <a:ext cx="609600" cy="307777"/>
          </a:xfrm>
          <a:prstGeom prst="rect">
            <a:avLst/>
          </a:prstGeom>
          <a:noFill/>
        </p:spPr>
        <p:txBody>
          <a:bodyPr wrap="square">
            <a:spAutoFit/>
          </a:bodyPr>
          <a:lstStyle/>
          <a:p>
            <a:r>
              <a:rPr lang="en-GB" sz="1400" b="1" dirty="0">
                <a:solidFill>
                  <a:srgbClr val="FF0000"/>
                </a:solidFill>
                <a:latin typeface="Aptos" panose="020B0004020202020204" pitchFamily="34" charset="0"/>
              </a:rPr>
              <a:t>2</a:t>
            </a:r>
            <a:r>
              <a:rPr lang="en-GB" sz="1400" b="1" i="0" dirty="0">
                <a:solidFill>
                  <a:srgbClr val="FF0000"/>
                </a:solidFill>
                <a:effectLst/>
                <a:latin typeface="Aptos" panose="020B0004020202020204" pitchFamily="34" charset="0"/>
              </a:rPr>
              <a:t>.</a:t>
            </a:r>
            <a:endParaRPr lang="en-IT" sz="1400" b="1" dirty="0">
              <a:solidFill>
                <a:srgbClr val="FF0000"/>
              </a:solidFill>
            </a:endParaRPr>
          </a:p>
        </p:txBody>
      </p:sp>
    </p:spTree>
    <p:extLst>
      <p:ext uri="{BB962C8B-B14F-4D97-AF65-F5344CB8AC3E}">
        <p14:creationId xmlns:p14="http://schemas.microsoft.com/office/powerpoint/2010/main" val="133123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326A6-ECFD-C7B2-D8CA-A2584AB09B5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A21928-7FCB-2B86-DB87-AD569B56867C}"/>
              </a:ext>
            </a:extLst>
          </p:cNvPr>
          <p:cNvSpPr txBox="1"/>
          <p:nvPr/>
        </p:nvSpPr>
        <p:spPr>
          <a:xfrm>
            <a:off x="685800" y="514350"/>
            <a:ext cx="7391400" cy="1031051"/>
          </a:xfrm>
          <a:prstGeom prst="rect">
            <a:avLst/>
          </a:prstGeom>
          <a:noFill/>
        </p:spPr>
        <p:txBody>
          <a:bodyPr wrap="square">
            <a:spAutoFit/>
          </a:bodyPr>
          <a:lstStyle/>
          <a:p>
            <a:r>
              <a:rPr lang="en-GB" sz="2800" b="1" dirty="0">
                <a:solidFill>
                  <a:srgbClr val="333333"/>
                </a:solidFill>
                <a:latin typeface="Aptos" panose="020B0004020202020204" pitchFamily="34" charset="0"/>
              </a:rPr>
              <a:t>IDE: PYTHON and JUPYTER NOTEBOOKS</a:t>
            </a:r>
          </a:p>
          <a:p>
            <a:endParaRPr lang="en-GB" sz="1650" b="1" dirty="0">
              <a:solidFill>
                <a:srgbClr val="333333"/>
              </a:solidFill>
              <a:latin typeface="Aptos" panose="020B0004020202020204" pitchFamily="34" charset="0"/>
            </a:endParaRPr>
          </a:p>
          <a:p>
            <a:pPr marL="285750" indent="-285750">
              <a:buFontTx/>
              <a:buChar char="-"/>
            </a:pPr>
            <a:endParaRPr lang="en-GB" sz="1650" b="1" dirty="0">
              <a:solidFill>
                <a:srgbClr val="333333"/>
              </a:solidFill>
              <a:latin typeface="Aptos" panose="020B0004020202020204" pitchFamily="34" charset="0"/>
            </a:endParaRPr>
          </a:p>
        </p:txBody>
      </p:sp>
      <p:sp>
        <p:nvSpPr>
          <p:cNvPr id="31" name="TextBox 30">
            <a:extLst>
              <a:ext uri="{FF2B5EF4-FFF2-40B4-BE49-F238E27FC236}">
                <a16:creationId xmlns:a16="http://schemas.microsoft.com/office/drawing/2014/main" id="{147FB985-4917-605A-CD7D-BA9B05B227BA}"/>
              </a:ext>
            </a:extLst>
          </p:cNvPr>
          <p:cNvSpPr txBox="1"/>
          <p:nvPr/>
        </p:nvSpPr>
        <p:spPr>
          <a:xfrm>
            <a:off x="5638800" y="4912668"/>
            <a:ext cx="1905000" cy="230832"/>
          </a:xfrm>
          <a:prstGeom prst="rect">
            <a:avLst/>
          </a:prstGeom>
          <a:noFill/>
        </p:spPr>
        <p:txBody>
          <a:bodyPr wrap="square">
            <a:spAutoFit/>
          </a:bodyPr>
          <a:lstStyle/>
          <a:p>
            <a:r>
              <a:rPr lang="en-IT" dirty="0"/>
              <a:t>https://code.visualstudio.com/</a:t>
            </a:r>
          </a:p>
        </p:txBody>
      </p:sp>
      <p:pic>
        <p:nvPicPr>
          <p:cNvPr id="5" name="Picture 4" descr="A screenshot of a computer&#10;&#10;AI-generated content may be incorrect.">
            <a:extLst>
              <a:ext uri="{FF2B5EF4-FFF2-40B4-BE49-F238E27FC236}">
                <a16:creationId xmlns:a16="http://schemas.microsoft.com/office/drawing/2014/main" id="{84F91DD2-6766-F375-AAB4-0A84BCA7E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528" y="1103979"/>
            <a:ext cx="7175443" cy="3808689"/>
          </a:xfrm>
          <a:prstGeom prst="rect">
            <a:avLst/>
          </a:prstGeom>
        </p:spPr>
      </p:pic>
    </p:spTree>
    <p:extLst>
      <p:ext uri="{BB962C8B-B14F-4D97-AF65-F5344CB8AC3E}">
        <p14:creationId xmlns:p14="http://schemas.microsoft.com/office/powerpoint/2010/main" val="2060832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D794DA90E98FC4C9DD9FB35ED1CA6B9" ma:contentTypeVersion="11" ma:contentTypeDescription="Creare un nuovo documento." ma:contentTypeScope="" ma:versionID="7d4ad2d9ecd55a3e27b5371e69e1b12e">
  <xsd:schema xmlns:xsd="http://www.w3.org/2001/XMLSchema" xmlns:xs="http://www.w3.org/2001/XMLSchema" xmlns:p="http://schemas.microsoft.com/office/2006/metadata/properties" xmlns:ns2="b1c2d62b-51a7-4d17-bf1f-b06c3f5c7955" xmlns:ns3="93928e61-8512-4c15-bdf1-c853fd6f030d" targetNamespace="http://schemas.microsoft.com/office/2006/metadata/properties" ma:root="true" ma:fieldsID="b7db8a0a509b36a55bf1c03c6d0a8152" ns2:_="" ns3:_="">
    <xsd:import namespace="b1c2d62b-51a7-4d17-bf1f-b06c3f5c7955"/>
    <xsd:import namespace="93928e61-8512-4c15-bdf1-c853fd6f030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c2d62b-51a7-4d17-bf1f-b06c3f5c79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Tag immagine" ma:readOnly="false" ma:fieldId="{5cf76f15-5ced-4ddc-b409-7134ff3c332f}" ma:taxonomyMulti="true" ma:sspId="709fca1f-2dfe-44ee-a1a7-c45007566d0f"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3928e61-8512-4c15-bdf1-c853fd6f030d"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b7a3793d-66f8-41e5-88df-3043e1b92c4f}" ma:internalName="TaxCatchAll" ma:showField="CatchAllData" ma:web="93928e61-8512-4c15-bdf1-c853fd6f03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3928e61-8512-4c15-bdf1-c853fd6f030d" xsi:nil="true"/>
    <lcf76f155ced4ddcb4097134ff3c332f xmlns="b1c2d62b-51a7-4d17-bf1f-b06c3f5c795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EE5E5B5-7A1A-41F1-BB77-64CA41116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c2d62b-51a7-4d17-bf1f-b06c3f5c7955"/>
    <ds:schemaRef ds:uri="93928e61-8512-4c15-bdf1-c853fd6f03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E209A-3D6A-4437-B657-B6516293DBFD}">
  <ds:schemaRefs>
    <ds:schemaRef ds:uri="http://schemas.microsoft.com/sharepoint/v3/contenttype/forms"/>
  </ds:schemaRefs>
</ds:datastoreItem>
</file>

<file path=customXml/itemProps3.xml><?xml version="1.0" encoding="utf-8"?>
<ds:datastoreItem xmlns:ds="http://schemas.openxmlformats.org/officeDocument/2006/customXml" ds:itemID="{57178CFA-D463-44A3-8438-381C07D1AC11}">
  <ds:schemaRefs>
    <ds:schemaRef ds:uri="http://schemas.microsoft.com/office/2006/metadata/properties"/>
    <ds:schemaRef ds:uri="http://schemas.microsoft.com/office/infopath/2007/PartnerControls"/>
    <ds:schemaRef ds:uri="93928e61-8512-4c15-bdf1-c853fd6f030d"/>
    <ds:schemaRef ds:uri="b1c2d62b-51a7-4d17-bf1f-b06c3f5c7955"/>
  </ds:schemaRefs>
</ds:datastoreItem>
</file>

<file path=docProps/app.xml><?xml version="1.0" encoding="utf-8"?>
<Properties xmlns="http://schemas.openxmlformats.org/officeDocument/2006/extended-properties" xmlns:vt="http://schemas.openxmlformats.org/officeDocument/2006/docPropsVTypes">
  <TotalTime>16327</TotalTime>
  <Words>2833</Words>
  <Application>Microsoft Macintosh PowerPoint</Application>
  <PresentationFormat>On-screen Show (16:9)</PresentationFormat>
  <Paragraphs>422</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Courier New</vt:lpstr>
      <vt:lpstr>Aptos</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Copia di (shared)16:9 Area Science Park Deep Tech(1920 x 1080 px)</dc:title>
  <cp:lastModifiedBy>PRENASSI MARCO</cp:lastModifiedBy>
  <cp:revision>47</cp:revision>
  <dcterms:created xsi:type="dcterms:W3CDTF">2006-08-16T00:00:00Z</dcterms:created>
  <dcterms:modified xsi:type="dcterms:W3CDTF">2025-10-20T13:08:59Z</dcterms:modified>
  <dc:identifier>DAGlXhibAww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0x0101006D794DA90E98FC4C9DD9FB35ED1CA6B9</vt:lpwstr>
  </property>
</Properties>
</file>